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Default Extension="mp4" ContentType="video/mp4"/>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2"/>
  </p:notesMasterIdLst>
  <p:sldIdLst>
    <p:sldId id="256" r:id="rId2"/>
    <p:sldId id="290" r:id="rId3"/>
    <p:sldId id="258" r:id="rId4"/>
    <p:sldId id="259" r:id="rId5"/>
    <p:sldId id="275" r:id="rId6"/>
    <p:sldId id="289" r:id="rId7"/>
    <p:sldId id="274" r:id="rId8"/>
    <p:sldId id="262" r:id="rId9"/>
    <p:sldId id="291" r:id="rId10"/>
    <p:sldId id="292" r:id="rId11"/>
    <p:sldId id="260" r:id="rId12"/>
    <p:sldId id="261" r:id="rId13"/>
    <p:sldId id="285" r:id="rId14"/>
    <p:sldId id="263" r:id="rId15"/>
    <p:sldId id="264" r:id="rId16"/>
    <p:sldId id="282" r:id="rId17"/>
    <p:sldId id="287" r:id="rId18"/>
    <p:sldId id="288" r:id="rId19"/>
    <p:sldId id="265" r:id="rId20"/>
    <p:sldId id="276" r:id="rId21"/>
    <p:sldId id="277" r:id="rId22"/>
    <p:sldId id="283" r:id="rId23"/>
    <p:sldId id="279" r:id="rId24"/>
    <p:sldId id="267" r:id="rId25"/>
    <p:sldId id="268" r:id="rId26"/>
    <p:sldId id="270" r:id="rId27"/>
    <p:sldId id="271" r:id="rId28"/>
    <p:sldId id="272" r:id="rId29"/>
    <p:sldId id="273" r:id="rId30"/>
    <p:sldId id="284" r:id="rId3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4191" autoAdjust="0"/>
    <p:restoredTop sz="93011" autoAdjust="0"/>
  </p:normalViewPr>
  <p:slideViewPr>
    <p:cSldViewPr snapToGrid="0">
      <p:cViewPr>
        <p:scale>
          <a:sx n="90" d="100"/>
          <a:sy n="90" d="100"/>
        </p:scale>
        <p:origin x="-870" y="-102"/>
      </p:cViewPr>
      <p:guideLst>
        <p:guide orient="horz" pos="1620"/>
        <p:guide pos="2880"/>
      </p:guideLst>
    </p:cSldViewPr>
  </p:slideViewPr>
  <p:outlineViewPr>
    <p:cViewPr>
      <p:scale>
        <a:sx n="33" d="100"/>
        <a:sy n="33" d="100"/>
      </p:scale>
      <p:origin x="24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5600192f5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5600192f5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560018442c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560018442c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5600192f59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5600192f5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560018442c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560018442c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a:t>Format</a:t>
            </a:r>
            <a:r>
              <a:rPr lang="en-US" baseline="0" dirty="0"/>
              <a:t> 1 : Blog article </a:t>
            </a:r>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lvl="4">
              <a:buNone/>
            </a:pP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a:buNone/>
            </a:pPr>
            <a:r>
              <a:rPr lang="en-US" dirty="0"/>
              <a:t>Topic</a:t>
            </a:r>
            <a:r>
              <a:rPr lang="en-US" baseline="0" dirty="0"/>
              <a:t> </a:t>
            </a:r>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5600192f59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5600192f59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560018442c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560018442c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lvl="2"/>
            <a:r>
              <a:rPr lang="en-US" dirty="0" smtClean="0"/>
              <a:t>TEAM MEMBERS</a:t>
            </a:r>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5600192f59_0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5600192f59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59fd6a19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59fd6a19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59fd6a199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59fd6a199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5600192f59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5600192f59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2560018442c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2560018442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5600192f5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5600192f5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Ok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None/>
            </a:pPr>
            <a:r>
              <a:rPr lang="en-US" dirty="0"/>
              <a:t>Brand </a:t>
            </a:r>
            <a:r>
              <a:rPr lang="en-US" dirty="0" err="1"/>
              <a:t>messa</a:t>
            </a:r>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fontScale="77500" lnSpcReduction="20000"/>
          </a:bodyPr>
          <a:lstStyle/>
          <a:p>
            <a:pPr>
              <a:buNone/>
            </a:pPr>
            <a:endParaRPr lang="en-US" sz="8000" b="0" i="0" u="none" strike="noStrike" cap="none" baseline="0" dirty="0">
              <a:solidFill>
                <a:srgbClr val="000000"/>
              </a:solidFill>
              <a:latin typeface="Arial"/>
              <a:cs typeface="Arial"/>
              <a:sym typeface="Arial"/>
            </a:endParaRPr>
          </a:p>
          <a:p>
            <a:pPr>
              <a:buNone/>
            </a:pPr>
            <a:r>
              <a:rPr lang="en-US" sz="8000" b="0" baseline="0" dirty="0"/>
              <a:t> “wellness in every home , happiness in every heart”.</a:t>
            </a:r>
          </a:p>
          <a:p>
            <a:pPr>
              <a:buNone/>
            </a:pPr>
            <a:r>
              <a:rPr lang="en-US" sz="8000" b="0" baseline="0" dirty="0"/>
              <a:t> </a:t>
            </a:r>
          </a:p>
          <a:p>
            <a:pPr>
              <a:buNone/>
            </a:pPr>
            <a:endParaRPr lang="en-US" sz="8000" b="1"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a:t>Examine</a:t>
            </a:r>
            <a:r>
              <a:rPr lang="en-US" baseline="0" dirty="0"/>
              <a:t> the brand’s tagline</a:t>
            </a: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560018442c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560018442c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5600192f5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5600192f5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hyperlink" Target="https://www.amazon.in/"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hyperlink" Target="https://www.nykaa.co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hyperlink" Target="https://statusbrew.com/insights/social-media-holiday-calendar/"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1.xml"/><Relationship Id="rId5" Type="http://schemas.openxmlformats.org/officeDocument/2006/relationships/image" Target="../media/image13.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video" Target="NULL" TargetMode="External"/><Relationship Id="rId5" Type="http://schemas.openxmlformats.org/officeDocument/2006/relationships/image" Target="../media/image14.png"/><Relationship Id="rId4" Type="http://schemas.microsoft.com/office/2007/relationships/media" Target="../media/media1.mp4"/></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4" name="Picture 3"/>
          <p:cNvPicPr>
            <a:picLocks noChangeAspect="1" noChangeArrowheads="1"/>
          </p:cNvPicPr>
          <p:nvPr/>
        </p:nvPicPr>
        <p:blipFill>
          <a:blip r:embed="rId3"/>
          <a:srcRect/>
          <a:stretch>
            <a:fillRect/>
          </a:stretch>
        </p:blipFill>
        <p:spPr bwMode="auto">
          <a:xfrm>
            <a:off x="2412705" y="1181275"/>
            <a:ext cx="4051890" cy="3762864"/>
          </a:xfrm>
          <a:prstGeom prst="rect">
            <a:avLst/>
          </a:prstGeom>
          <a:noFill/>
          <a:ln w="9525">
            <a:noFill/>
            <a:miter lim="800000"/>
            <a:headEnd/>
            <a:tailEnd/>
          </a:ln>
          <a:effectLst/>
        </p:spPr>
      </p:pic>
      <p:sp>
        <p:nvSpPr>
          <p:cNvPr id="5" name="Rectangle 4"/>
          <p:cNvSpPr/>
          <p:nvPr/>
        </p:nvSpPr>
        <p:spPr>
          <a:xfrm>
            <a:off x="404037" y="265814"/>
            <a:ext cx="8261498" cy="1508105"/>
          </a:xfrm>
          <a:prstGeom prst="rect">
            <a:avLst/>
          </a:prstGeom>
        </p:spPr>
        <p:txBody>
          <a:bodyPr wrap="square">
            <a:spAutoFit/>
          </a:bodyPr>
          <a:lstStyle/>
          <a:p>
            <a:pPr lvl="0" algn="ctr">
              <a:lnSpc>
                <a:spcPct val="115000"/>
              </a:lnSpc>
            </a:pPr>
            <a:r>
              <a:rPr lang="en-US" sz="4000" b="1" dirty="0" smtClean="0">
                <a:solidFill>
                  <a:srgbClr val="434343"/>
                </a:solidFill>
              </a:rPr>
              <a:t>Comprehensive Digital Marketing </a:t>
            </a:r>
          </a:p>
          <a:p>
            <a:pPr lvl="0" algn="ctr">
              <a:lnSpc>
                <a:spcPct val="115000"/>
              </a:lnSpc>
            </a:pPr>
            <a:r>
              <a:rPr lang="en-US" sz="4000" b="1" dirty="0" smtClean="0">
                <a:solidFill>
                  <a:srgbClr val="434343"/>
                </a:solidFill>
              </a:rPr>
              <a:t>Project Work</a:t>
            </a:r>
            <a:endParaRPr lang="en-US" sz="4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5998" y="222030"/>
            <a:ext cx="1797287" cy="340093"/>
          </a:xfrm>
          <a:prstGeom prst="rect">
            <a:avLst/>
          </a:prstGeom>
        </p:spPr>
        <p:txBody>
          <a:bodyPr wrap="none">
            <a:spAutoFit/>
          </a:bodyPr>
          <a:lstStyle/>
          <a:p>
            <a:pPr lvl="0" algn="ctr">
              <a:lnSpc>
                <a:spcPct val="115000"/>
              </a:lnSpc>
            </a:pPr>
            <a:r>
              <a:rPr lang="en-GB" b="1" dirty="0" smtClean="0">
                <a:solidFill>
                  <a:srgbClr val="434343"/>
                </a:solidFill>
              </a:rPr>
              <a:t>Keyword Research</a:t>
            </a:r>
            <a:endParaRPr lang="en-GB" dirty="0"/>
          </a:p>
        </p:txBody>
      </p:sp>
      <p:sp>
        <p:nvSpPr>
          <p:cNvPr id="3" name="Rectangle 2"/>
          <p:cNvSpPr/>
          <p:nvPr/>
        </p:nvSpPr>
        <p:spPr>
          <a:xfrm>
            <a:off x="318976" y="628800"/>
            <a:ext cx="8367824" cy="523220"/>
          </a:xfrm>
          <a:prstGeom prst="rect">
            <a:avLst/>
          </a:prstGeom>
        </p:spPr>
        <p:txBody>
          <a:bodyPr wrap="square">
            <a:spAutoFit/>
          </a:bodyPr>
          <a:lstStyle/>
          <a:p>
            <a:r>
              <a:rPr lang="en-US" dirty="0" smtClean="0"/>
              <a:t>1. *Understand Your Products*: Familiarize yourself with the Himalaya herbal products you want to target. Know their names, benefits, and specific uses.</a:t>
            </a:r>
            <a:endParaRPr lang="en-US" dirty="0"/>
          </a:p>
        </p:txBody>
      </p:sp>
      <p:sp>
        <p:nvSpPr>
          <p:cNvPr id="4" name="Rectangle 3"/>
          <p:cNvSpPr/>
          <p:nvPr/>
        </p:nvSpPr>
        <p:spPr>
          <a:xfrm>
            <a:off x="329610" y="1148316"/>
            <a:ext cx="8293396" cy="523220"/>
          </a:xfrm>
          <a:prstGeom prst="rect">
            <a:avLst/>
          </a:prstGeom>
        </p:spPr>
        <p:txBody>
          <a:bodyPr wrap="square">
            <a:spAutoFit/>
          </a:bodyPr>
          <a:lstStyle/>
          <a:p>
            <a:r>
              <a:rPr lang="en-US" dirty="0" smtClean="0"/>
              <a:t>2. *Brainstorm Seed Keywords*: Start with broad seed keywords related to Himalaya herbal products, such as "Himalaya herbal products," "Himalaya supplements," "Himalaya skincare," etc.</a:t>
            </a:r>
            <a:endParaRPr lang="en-US" dirty="0"/>
          </a:p>
        </p:txBody>
      </p:sp>
      <p:sp>
        <p:nvSpPr>
          <p:cNvPr id="5" name="Rectangle 4"/>
          <p:cNvSpPr/>
          <p:nvPr/>
        </p:nvSpPr>
        <p:spPr>
          <a:xfrm>
            <a:off x="318976" y="1637497"/>
            <a:ext cx="8389088" cy="523220"/>
          </a:xfrm>
          <a:prstGeom prst="rect">
            <a:avLst/>
          </a:prstGeom>
        </p:spPr>
        <p:txBody>
          <a:bodyPr wrap="square">
            <a:spAutoFit/>
          </a:bodyPr>
          <a:lstStyle/>
          <a:p>
            <a:r>
              <a:rPr lang="en-US" dirty="0" smtClean="0"/>
              <a:t>3. *Use Keyword Research Tools*: Utilize keyword research tools like Google Keyword Planner, </a:t>
            </a:r>
            <a:r>
              <a:rPr lang="en-US" dirty="0" err="1" smtClean="0"/>
              <a:t>SEMrush</a:t>
            </a:r>
            <a:r>
              <a:rPr lang="en-US" dirty="0" smtClean="0"/>
              <a:t>, or </a:t>
            </a:r>
            <a:r>
              <a:rPr lang="en-US" dirty="0" err="1" smtClean="0"/>
              <a:t>Ubersuggest</a:t>
            </a:r>
            <a:r>
              <a:rPr lang="en-US" dirty="0" smtClean="0"/>
              <a:t> to find related keywords and their search volumes.</a:t>
            </a:r>
            <a:endParaRPr lang="en-US" dirty="0"/>
          </a:p>
        </p:txBody>
      </p:sp>
      <p:sp>
        <p:nvSpPr>
          <p:cNvPr id="6" name="Rectangle 5"/>
          <p:cNvSpPr/>
          <p:nvPr/>
        </p:nvSpPr>
        <p:spPr>
          <a:xfrm>
            <a:off x="329609" y="2179675"/>
            <a:ext cx="8112642" cy="523220"/>
          </a:xfrm>
          <a:prstGeom prst="rect">
            <a:avLst/>
          </a:prstGeom>
        </p:spPr>
        <p:txBody>
          <a:bodyPr wrap="square">
            <a:spAutoFit/>
          </a:bodyPr>
          <a:lstStyle/>
          <a:p>
            <a:r>
              <a:rPr lang="en-US" dirty="0" smtClean="0"/>
              <a:t>4. *Long-Tail Keywords*: Look for long-tail keywords that are more specific and targeted, such as "Himalaya </a:t>
            </a:r>
            <a:r>
              <a:rPr lang="en-US" dirty="0" err="1" smtClean="0"/>
              <a:t>Ashwagandha</a:t>
            </a:r>
            <a:r>
              <a:rPr lang="en-US" dirty="0" smtClean="0"/>
              <a:t> capsules," "Himalaya </a:t>
            </a:r>
            <a:r>
              <a:rPr lang="en-US" dirty="0" err="1" smtClean="0"/>
              <a:t>Neem</a:t>
            </a:r>
            <a:r>
              <a:rPr lang="en-US" dirty="0" smtClean="0"/>
              <a:t> face wash," etc.</a:t>
            </a:r>
            <a:endParaRPr lang="en-US" dirty="0"/>
          </a:p>
        </p:txBody>
      </p:sp>
      <p:sp>
        <p:nvSpPr>
          <p:cNvPr id="8" name="Rectangle 7"/>
          <p:cNvSpPr/>
          <p:nvPr/>
        </p:nvSpPr>
        <p:spPr>
          <a:xfrm rot="10800000" flipV="1">
            <a:off x="308344" y="2735627"/>
            <a:ext cx="8325288" cy="523220"/>
          </a:xfrm>
          <a:prstGeom prst="rect">
            <a:avLst/>
          </a:prstGeom>
        </p:spPr>
        <p:txBody>
          <a:bodyPr wrap="square">
            <a:spAutoFit/>
          </a:bodyPr>
          <a:lstStyle/>
          <a:p>
            <a:r>
              <a:rPr lang="en-US" dirty="0" smtClean="0"/>
              <a:t>5. *Competitor Analysis*: Analyze your competitors' websites to see what keywords they are targeting for Himalaya herbal products.</a:t>
            </a:r>
            <a:endParaRPr lang="en-US" dirty="0"/>
          </a:p>
        </p:txBody>
      </p:sp>
      <p:sp>
        <p:nvSpPr>
          <p:cNvPr id="9" name="Rectangle 8"/>
          <p:cNvSpPr/>
          <p:nvPr/>
        </p:nvSpPr>
        <p:spPr>
          <a:xfrm>
            <a:off x="265813" y="3274828"/>
            <a:ext cx="8399721" cy="523220"/>
          </a:xfrm>
          <a:prstGeom prst="rect">
            <a:avLst/>
          </a:prstGeom>
        </p:spPr>
        <p:txBody>
          <a:bodyPr wrap="square">
            <a:spAutoFit/>
          </a:bodyPr>
          <a:lstStyle/>
          <a:p>
            <a:r>
              <a:rPr lang="en-US" dirty="0" smtClean="0"/>
              <a:t>6. *Search Intent*: Consider the search intent behind each keyword. Are users looking for information, reviews, or buying intent? This will help you align keywords with appropriate content.</a:t>
            </a:r>
            <a:endParaRPr lang="en-US" dirty="0"/>
          </a:p>
        </p:txBody>
      </p:sp>
      <p:sp>
        <p:nvSpPr>
          <p:cNvPr id="10" name="Rectangle 9"/>
          <p:cNvSpPr/>
          <p:nvPr/>
        </p:nvSpPr>
        <p:spPr>
          <a:xfrm rot="10800000" flipV="1">
            <a:off x="329609" y="4277991"/>
            <a:ext cx="8187069" cy="523220"/>
          </a:xfrm>
          <a:prstGeom prst="rect">
            <a:avLst/>
          </a:prstGeom>
        </p:spPr>
        <p:txBody>
          <a:bodyPr wrap="square">
            <a:spAutoFit/>
          </a:bodyPr>
          <a:lstStyle/>
          <a:p>
            <a:r>
              <a:rPr lang="en-US" dirty="0" smtClean="0"/>
              <a:t>8. *User Language*: Use language that resonates with your target audience and reflects how they may search for Himalaya products.</a:t>
            </a:r>
            <a:endParaRPr lang="en-US" dirty="0"/>
          </a:p>
        </p:txBody>
      </p:sp>
      <p:sp>
        <p:nvSpPr>
          <p:cNvPr id="11" name="Rectangle 10"/>
          <p:cNvSpPr/>
          <p:nvPr/>
        </p:nvSpPr>
        <p:spPr>
          <a:xfrm rot="10800000" flipV="1">
            <a:off x="287079" y="3778257"/>
            <a:ext cx="8208334" cy="523220"/>
          </a:xfrm>
          <a:prstGeom prst="rect">
            <a:avLst/>
          </a:prstGeom>
        </p:spPr>
        <p:txBody>
          <a:bodyPr wrap="square">
            <a:spAutoFit/>
          </a:bodyPr>
          <a:lstStyle/>
          <a:p>
            <a:r>
              <a:rPr lang="en-US" dirty="0" smtClean="0"/>
              <a:t>7. *Local Keywords*: If Himalaya products are available in specific regions, include local keywords like "Himalaya herbal products in [location]."</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p:nvPr/>
        </p:nvSpPr>
        <p:spPr>
          <a:xfrm>
            <a:off x="618094" y="247237"/>
            <a:ext cx="7610100" cy="8136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900" b="1" dirty="0">
                <a:solidFill>
                  <a:srgbClr val="434343"/>
                </a:solidFill>
              </a:rPr>
              <a:t>Part 1: Brand study, Competitor Analysis &amp; Buyer’s/Audience’s Persona</a:t>
            </a:r>
            <a:endParaRPr sz="1900"/>
          </a:p>
        </p:txBody>
      </p:sp>
      <p:sp>
        <p:nvSpPr>
          <p:cNvPr id="80" name="Google Shape;80;p17"/>
          <p:cNvSpPr txBox="1"/>
          <p:nvPr/>
        </p:nvSpPr>
        <p:spPr>
          <a:xfrm>
            <a:off x="499228" y="806728"/>
            <a:ext cx="7380000" cy="600161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GB" b="1" dirty="0"/>
              <a:t>Competitor Analysis:</a:t>
            </a:r>
            <a:r>
              <a:rPr lang="en-GB" dirty="0"/>
              <a:t> Select three competitors operating in the same industry or niche as the chosen brand, examine their USPs and online communication.</a:t>
            </a:r>
            <a:endParaRPr/>
          </a:p>
          <a:p>
            <a:pPr marL="0" lvl="0" indent="0" algn="l" rtl="0">
              <a:spcBef>
                <a:spcPts val="0"/>
              </a:spcBef>
              <a:spcAft>
                <a:spcPts val="0"/>
              </a:spcAft>
              <a:buNone/>
            </a:pPr>
            <a:endParaRPr b="1"/>
          </a:p>
          <a:p>
            <a:pPr lvl="0"/>
            <a:r>
              <a:rPr lang="en-GB" b="1" dirty="0"/>
              <a:t>Competitor </a:t>
            </a:r>
            <a:r>
              <a:rPr lang="en-GB" b="1" dirty="0">
                <a:solidFill>
                  <a:schemeClr val="tx1"/>
                </a:solidFill>
              </a:rPr>
              <a:t>1: </a:t>
            </a:r>
            <a:r>
              <a:rPr lang="en-GB" dirty="0">
                <a:solidFill>
                  <a:schemeClr val="accent1">
                    <a:lumMod val="75000"/>
                  </a:schemeClr>
                </a:solidFill>
              </a:rPr>
              <a:t>https://www.myntra.com</a:t>
            </a:r>
          </a:p>
          <a:p>
            <a:pPr lvl="0"/>
            <a:endParaRPr lang="en-GB" dirty="0">
              <a:solidFill>
                <a:schemeClr val="accent1">
                  <a:lumMod val="75000"/>
                </a:schemeClr>
              </a:solidFill>
            </a:endParaRPr>
          </a:p>
          <a:p>
            <a:pPr lvl="0"/>
            <a:r>
              <a:rPr lang="en-GB" b="1" dirty="0">
                <a:solidFill>
                  <a:srgbClr val="00B050"/>
                </a:solidFill>
              </a:rPr>
              <a:t>USP: </a:t>
            </a:r>
            <a:r>
              <a:rPr lang="en-GB" dirty="0">
                <a:solidFill>
                  <a:schemeClr val="tx1"/>
                </a:solidFill>
              </a:rPr>
              <a:t>Cost leadership or product differentiation.</a:t>
            </a:r>
          </a:p>
          <a:p>
            <a:pPr lvl="0"/>
            <a:r>
              <a:rPr lang="en-GB" b="1" dirty="0">
                <a:solidFill>
                  <a:srgbClr val="00B050"/>
                </a:solidFill>
              </a:rPr>
              <a:t>Communication : </a:t>
            </a:r>
            <a:r>
              <a:rPr lang="en-GB" dirty="0">
                <a:solidFill>
                  <a:schemeClr val="tx1"/>
                </a:solidFill>
              </a:rPr>
              <a:t>It uses a wide range of advertisements and campaigns.</a:t>
            </a:r>
          </a:p>
          <a:p>
            <a:pPr lvl="0"/>
            <a:endParaRPr lang="en-GB" dirty="0">
              <a:solidFill>
                <a:schemeClr val="tx1"/>
              </a:solidFill>
            </a:endParaRPr>
          </a:p>
          <a:p>
            <a:pPr lvl="0"/>
            <a:r>
              <a:rPr lang="en-GB" b="1" dirty="0">
                <a:solidFill>
                  <a:schemeClr val="tx1"/>
                </a:solidFill>
              </a:rPr>
              <a:t>Competitor 2 : </a:t>
            </a:r>
            <a:r>
              <a:rPr lang="en-GB" dirty="0">
                <a:solidFill>
                  <a:schemeClr val="tx1"/>
                </a:solidFill>
              </a:rPr>
              <a:t> </a:t>
            </a:r>
            <a:r>
              <a:rPr lang="en-GB" dirty="0">
                <a:solidFill>
                  <a:schemeClr val="accent1"/>
                </a:solidFill>
                <a:hlinkClick r:id="rId3"/>
              </a:rPr>
              <a:t>https://www.amazon.in</a:t>
            </a:r>
            <a:endParaRPr lang="en-GB" dirty="0">
              <a:solidFill>
                <a:schemeClr val="accent1"/>
              </a:solidFill>
            </a:endParaRPr>
          </a:p>
          <a:p>
            <a:pPr lvl="0"/>
            <a:endParaRPr lang="en-GB" dirty="0">
              <a:solidFill>
                <a:schemeClr val="accent1"/>
              </a:solidFill>
            </a:endParaRPr>
          </a:p>
          <a:p>
            <a:pPr lvl="0"/>
            <a:r>
              <a:rPr lang="en-GB" b="1" dirty="0">
                <a:solidFill>
                  <a:srgbClr val="00B050"/>
                </a:solidFill>
              </a:rPr>
              <a:t>USP : </a:t>
            </a:r>
            <a:r>
              <a:rPr lang="en-GB" dirty="0">
                <a:solidFill>
                  <a:schemeClr val="tx1"/>
                </a:solidFill>
              </a:rPr>
              <a:t>Increased visibility and improved credibility.</a:t>
            </a:r>
          </a:p>
          <a:p>
            <a:pPr lvl="0"/>
            <a:r>
              <a:rPr lang="en-GB" b="1" dirty="0">
                <a:solidFill>
                  <a:srgbClr val="00B050"/>
                </a:solidFill>
              </a:rPr>
              <a:t>Communication : </a:t>
            </a:r>
            <a:r>
              <a:rPr lang="en-GB" b="1" dirty="0">
                <a:solidFill>
                  <a:schemeClr val="tx1"/>
                </a:solidFill>
              </a:rPr>
              <a:t>I</a:t>
            </a:r>
            <a:r>
              <a:rPr lang="en-GB" dirty="0">
                <a:solidFill>
                  <a:schemeClr val="tx1"/>
                </a:solidFill>
              </a:rPr>
              <a:t>t uses wide variety of channels communication both </a:t>
            </a:r>
            <a:r>
              <a:rPr lang="en-GB" dirty="0" err="1">
                <a:solidFill>
                  <a:schemeClr val="tx1"/>
                </a:solidFill>
              </a:rPr>
              <a:t>analog</a:t>
            </a:r>
            <a:r>
              <a:rPr lang="en-GB" dirty="0">
                <a:solidFill>
                  <a:schemeClr val="tx1"/>
                </a:solidFill>
              </a:rPr>
              <a:t> &amp; digital.</a:t>
            </a:r>
          </a:p>
          <a:p>
            <a:pPr lvl="0"/>
            <a:endParaRPr lang="en-GB" dirty="0">
              <a:solidFill>
                <a:schemeClr val="tx1"/>
              </a:solidFill>
            </a:endParaRPr>
          </a:p>
          <a:p>
            <a:pPr lvl="0"/>
            <a:r>
              <a:rPr lang="en-GB" b="1" dirty="0">
                <a:solidFill>
                  <a:schemeClr val="tx1"/>
                </a:solidFill>
              </a:rPr>
              <a:t>Competitor 3 : </a:t>
            </a:r>
            <a:r>
              <a:rPr lang="en-GB" dirty="0">
                <a:solidFill>
                  <a:srgbClr val="00B0F0"/>
                </a:solidFill>
                <a:hlinkClick r:id="rId4"/>
              </a:rPr>
              <a:t>https://www.nykaa.com</a:t>
            </a:r>
            <a:endParaRPr lang="en-GB" dirty="0">
              <a:solidFill>
                <a:srgbClr val="00B0F0"/>
              </a:solidFill>
            </a:endParaRPr>
          </a:p>
          <a:p>
            <a:pPr lvl="0"/>
            <a:endParaRPr lang="en-GB" dirty="0">
              <a:solidFill>
                <a:srgbClr val="00B0F0"/>
              </a:solidFill>
            </a:endParaRPr>
          </a:p>
          <a:p>
            <a:pPr lvl="0"/>
            <a:r>
              <a:rPr lang="en-GB" b="1" dirty="0">
                <a:solidFill>
                  <a:srgbClr val="00B050"/>
                </a:solidFill>
              </a:rPr>
              <a:t>USP </a:t>
            </a:r>
            <a:r>
              <a:rPr lang="en-GB" b="1" dirty="0">
                <a:solidFill>
                  <a:schemeClr val="tx1"/>
                </a:solidFill>
              </a:rPr>
              <a:t>: </a:t>
            </a:r>
            <a:r>
              <a:rPr lang="en-GB" dirty="0">
                <a:solidFill>
                  <a:schemeClr val="tx1"/>
                </a:solidFill>
              </a:rPr>
              <a:t> The right selection for their beauty and wellness needs.</a:t>
            </a:r>
          </a:p>
          <a:p>
            <a:pPr lvl="0"/>
            <a:r>
              <a:rPr lang="en-GB" b="1" dirty="0">
                <a:solidFill>
                  <a:srgbClr val="00B050"/>
                </a:solidFill>
              </a:rPr>
              <a:t>Communication </a:t>
            </a:r>
            <a:r>
              <a:rPr lang="en-GB" b="1" dirty="0">
                <a:solidFill>
                  <a:schemeClr val="tx1"/>
                </a:solidFill>
              </a:rPr>
              <a:t>:</a:t>
            </a:r>
            <a:r>
              <a:rPr lang="en-GB" dirty="0">
                <a:solidFill>
                  <a:schemeClr val="tx1"/>
                </a:solidFill>
              </a:rPr>
              <a:t> Uses blogs , and targeted ads on its main platforms to increase online</a:t>
            </a:r>
          </a:p>
          <a:p>
            <a:pPr lvl="0"/>
            <a:r>
              <a:rPr lang="en-GB" dirty="0">
                <a:solidFill>
                  <a:schemeClr val="tx1"/>
                </a:solidFill>
              </a:rPr>
              <a:t>                               sales.</a:t>
            </a:r>
            <a:endParaRPr>
              <a:solidFill>
                <a:schemeClr val="tx1"/>
              </a:solidFill>
            </a:endParaRPr>
          </a:p>
          <a:p>
            <a:pPr marL="0" lvl="0" indent="0" algn="l" rtl="0">
              <a:spcBef>
                <a:spcPts val="0"/>
              </a:spcBef>
              <a:spcAft>
                <a:spcPts val="0"/>
              </a:spcAft>
              <a:buNone/>
            </a:pPr>
            <a:endParaRPr lang="en-US" b="1" dirty="0"/>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p:nvPr/>
        </p:nvSpPr>
        <p:spPr>
          <a:xfrm>
            <a:off x="437342" y="1"/>
            <a:ext cx="3539235" cy="1193373"/>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900" b="1" dirty="0">
                <a:solidFill>
                  <a:srgbClr val="434343"/>
                </a:solidFill>
              </a:rPr>
              <a:t>Part 1: Brand study, Competitor Analysis &amp; Buyer’s/Audience’s Persona</a:t>
            </a:r>
            <a:endParaRPr sz="1900"/>
          </a:p>
        </p:txBody>
      </p:sp>
      <p:sp>
        <p:nvSpPr>
          <p:cNvPr id="86" name="Google Shape;86;p18"/>
          <p:cNvSpPr txBox="1"/>
          <p:nvPr/>
        </p:nvSpPr>
        <p:spPr>
          <a:xfrm>
            <a:off x="0" y="839972"/>
            <a:ext cx="4593265" cy="492439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GB" b="1" dirty="0"/>
              <a:t>Buyer's/Audience's Persona:</a:t>
            </a:r>
            <a:r>
              <a:rPr lang="en-GB" dirty="0"/>
              <a:t> Clearly define the target audience for the chosen brand. Consider demographics, psychographics, </a:t>
            </a:r>
            <a:r>
              <a:rPr lang="en-GB" dirty="0" err="1"/>
              <a:t>behaviors</a:t>
            </a:r>
            <a:r>
              <a:rPr lang="en-GB" dirty="0"/>
              <a:t>, and interests.</a:t>
            </a:r>
          </a:p>
          <a:p>
            <a:pPr marL="457200" lvl="0" indent="-317500" algn="l" rtl="0">
              <a:spcBef>
                <a:spcPts val="0"/>
              </a:spcBef>
              <a:spcAft>
                <a:spcPts val="0"/>
              </a:spcAft>
              <a:buSzPts val="1400"/>
              <a:buChar char="●"/>
            </a:pPr>
            <a:endParaRPr lang="en-GB" dirty="0"/>
          </a:p>
          <a:p>
            <a:pPr marL="457200" lvl="0" indent="-317500" algn="l" rtl="0">
              <a:spcBef>
                <a:spcPts val="0"/>
              </a:spcBef>
              <a:spcAft>
                <a:spcPts val="0"/>
              </a:spcAft>
              <a:buSzPts val="1400"/>
              <a:buChar char="●"/>
            </a:pPr>
            <a:r>
              <a:rPr lang="en-GB" dirty="0"/>
              <a:t>Himalaya herbals:</a:t>
            </a:r>
          </a:p>
          <a:p>
            <a:pPr marL="457200" lvl="0" indent="-317500" algn="l" rtl="0">
              <a:spcBef>
                <a:spcPts val="0"/>
              </a:spcBef>
              <a:spcAft>
                <a:spcPts val="0"/>
              </a:spcAft>
              <a:buSzPts val="1400"/>
              <a:buChar char="●"/>
            </a:pPr>
            <a:r>
              <a:rPr lang="en-GB" dirty="0"/>
              <a:t>24</a:t>
            </a:r>
          </a:p>
          <a:p>
            <a:pPr marL="457200" lvl="0" indent="-317500" algn="l" rtl="0">
              <a:spcBef>
                <a:spcPts val="0"/>
              </a:spcBef>
              <a:spcAft>
                <a:spcPts val="0"/>
              </a:spcAft>
              <a:buSzPts val="1400"/>
              <a:buChar char="●"/>
            </a:pPr>
            <a:r>
              <a:rPr lang="en-GB" dirty="0"/>
              <a:t>Men</a:t>
            </a:r>
          </a:p>
          <a:p>
            <a:pPr marL="457200" lvl="0" indent="-317500" algn="l" rtl="0">
              <a:spcBef>
                <a:spcPts val="0"/>
              </a:spcBef>
              <a:spcAft>
                <a:spcPts val="0"/>
              </a:spcAft>
              <a:buSzPts val="1400"/>
              <a:buChar char="●"/>
            </a:pPr>
            <a:r>
              <a:rPr lang="en-GB" dirty="0"/>
              <a:t>Yes</a:t>
            </a:r>
          </a:p>
          <a:p>
            <a:pPr marL="457200" lvl="0" indent="-317500" algn="l" rtl="0">
              <a:spcBef>
                <a:spcPts val="0"/>
              </a:spcBef>
              <a:spcAft>
                <a:spcPts val="0"/>
              </a:spcAft>
              <a:buSzPts val="1400"/>
              <a:buChar char="●"/>
            </a:pPr>
            <a:r>
              <a:rPr lang="en-GB" dirty="0"/>
              <a:t>Not married</a:t>
            </a:r>
          </a:p>
          <a:p>
            <a:pPr marL="457200" lvl="0" indent="-317500" algn="l" rtl="0">
              <a:spcBef>
                <a:spcPts val="0"/>
              </a:spcBef>
              <a:spcAft>
                <a:spcPts val="0"/>
              </a:spcAft>
              <a:buSzPts val="1400"/>
              <a:buChar char="●"/>
            </a:pPr>
            <a:r>
              <a:rPr lang="en-GB" dirty="0"/>
              <a:t>Metro cities like </a:t>
            </a:r>
            <a:r>
              <a:rPr lang="en-GB" dirty="0" err="1"/>
              <a:t>hyderabad</a:t>
            </a:r>
            <a:endParaRPr lang="en-GB" dirty="0"/>
          </a:p>
          <a:p>
            <a:pPr marL="457200" lvl="0" indent="-317500" algn="l" rtl="0">
              <a:spcBef>
                <a:spcPts val="0"/>
              </a:spcBef>
              <a:spcAft>
                <a:spcPts val="0"/>
              </a:spcAft>
              <a:buSzPts val="1400"/>
              <a:buChar char="●"/>
            </a:pPr>
            <a:r>
              <a:rPr lang="en-GB" dirty="0"/>
              <a:t>Tier 2 and tier 3 cities</a:t>
            </a:r>
          </a:p>
          <a:p>
            <a:pPr marL="457200" lvl="0" indent="-317500" algn="l" rtl="0">
              <a:spcBef>
                <a:spcPts val="0"/>
              </a:spcBef>
              <a:spcAft>
                <a:spcPts val="0"/>
              </a:spcAft>
              <a:buSzPts val="1400"/>
              <a:buChar char="●"/>
            </a:pPr>
            <a:r>
              <a:rPr lang="en-GB" dirty="0"/>
              <a:t>450000 per annum </a:t>
            </a:r>
            <a:r>
              <a:rPr lang="en-US" dirty="0"/>
              <a:t>– 600000 per annum </a:t>
            </a:r>
          </a:p>
          <a:p>
            <a:pPr marL="457200" lvl="0" indent="-317500" algn="l" rtl="0">
              <a:spcBef>
                <a:spcPts val="0"/>
              </a:spcBef>
              <a:spcAft>
                <a:spcPts val="0"/>
              </a:spcAft>
              <a:buSzPts val="1400"/>
              <a:buChar char="●"/>
            </a:pPr>
            <a:r>
              <a:rPr lang="en-US" dirty="0" err="1"/>
              <a:t>Atleast</a:t>
            </a:r>
            <a:r>
              <a:rPr lang="en-US" dirty="0"/>
              <a:t> 10+ 2</a:t>
            </a:r>
          </a:p>
          <a:p>
            <a:pPr marL="457200" lvl="0" indent="-317500" algn="l" rtl="0">
              <a:spcBef>
                <a:spcPts val="0"/>
              </a:spcBef>
              <a:spcAft>
                <a:spcPts val="0"/>
              </a:spcAft>
              <a:buSzPts val="1400"/>
              <a:buChar char="●"/>
            </a:pPr>
            <a:r>
              <a:rPr lang="en-US" dirty="0"/>
              <a:t>Ads </a:t>
            </a:r>
            <a:r>
              <a:rPr lang="en-US" dirty="0" err="1"/>
              <a:t>youtube</a:t>
            </a:r>
            <a:r>
              <a:rPr lang="en-US" dirty="0"/>
              <a:t> , </a:t>
            </a:r>
            <a:r>
              <a:rPr lang="en-US" dirty="0" err="1"/>
              <a:t>instagram,community</a:t>
            </a:r>
            <a:r>
              <a:rPr lang="en-US" dirty="0"/>
              <a:t> platforms like</a:t>
            </a:r>
          </a:p>
          <a:p>
            <a:pPr marL="457200" lvl="0" indent="-317500" algn="l" rtl="0">
              <a:spcBef>
                <a:spcPts val="0"/>
              </a:spcBef>
              <a:spcAft>
                <a:spcPts val="0"/>
              </a:spcAft>
              <a:buSzPts val="1400"/>
              <a:buChar char="●"/>
            </a:pPr>
            <a:r>
              <a:rPr lang="en-US" dirty="0" err="1"/>
              <a:t>Tv</a:t>
            </a:r>
            <a:r>
              <a:rPr lang="en-US" dirty="0"/>
              <a:t> , twitter</a:t>
            </a:r>
          </a:p>
          <a:p>
            <a:pPr marL="457200" lvl="0" indent="-317500" algn="l" rtl="0">
              <a:spcBef>
                <a:spcPts val="0"/>
              </a:spcBef>
              <a:spcAft>
                <a:spcPts val="0"/>
              </a:spcAft>
              <a:buSzPts val="1400"/>
              <a:buChar char="●"/>
            </a:pPr>
            <a:r>
              <a:rPr lang="en-US" dirty="0"/>
              <a:t>Social status ,personal appearance</a:t>
            </a:r>
          </a:p>
          <a:p>
            <a:pPr marL="457200" lvl="0" indent="-317500" algn="l" rtl="0">
              <a:spcBef>
                <a:spcPts val="0"/>
              </a:spcBef>
              <a:spcAft>
                <a:spcPts val="0"/>
              </a:spcAft>
              <a:buSzPts val="1400"/>
              <a:buChar char="●"/>
            </a:pPr>
            <a:r>
              <a:rPr lang="en-US" dirty="0"/>
              <a:t>Incomplete ingredient list , quality.</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457200" lvl="0" indent="0" algn="l" rtl="0">
              <a:spcBef>
                <a:spcPts val="0"/>
              </a:spcBef>
              <a:spcAft>
                <a:spcPts val="0"/>
              </a:spcAft>
              <a:buNone/>
            </a:pPr>
            <a:endParaRPr/>
          </a:p>
        </p:txBody>
      </p:sp>
      <p:pic>
        <p:nvPicPr>
          <p:cNvPr id="2050" name="Picture 2"/>
          <p:cNvPicPr>
            <a:picLocks noChangeAspect="1" noChangeArrowheads="1"/>
          </p:cNvPicPr>
          <p:nvPr/>
        </p:nvPicPr>
        <p:blipFill>
          <a:blip r:embed="rId3"/>
          <a:srcRect/>
          <a:stretch>
            <a:fillRect/>
          </a:stretch>
        </p:blipFill>
        <p:spPr bwMode="auto">
          <a:xfrm>
            <a:off x="4438634" y="446567"/>
            <a:ext cx="4492715" cy="4284159"/>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33917" y="0"/>
            <a:ext cx="8654901" cy="2677656"/>
          </a:xfrm>
          <a:prstGeom prst="rect">
            <a:avLst/>
          </a:prstGeom>
        </p:spPr>
        <p:txBody>
          <a:bodyPr wrap="square">
            <a:spAutoFit/>
          </a:bodyPr>
          <a:lstStyle/>
          <a:p>
            <a:r>
              <a:rPr lang="en-US" dirty="0"/>
              <a:t>Buyer Persona for Himalaya Herbal Product</a:t>
            </a:r>
          </a:p>
          <a:p>
            <a:endParaRPr lang="en-US" dirty="0"/>
          </a:p>
          <a:p>
            <a:r>
              <a:rPr lang="en-US" dirty="0"/>
              <a:t>:Name: Sarah Wellness-Seeker</a:t>
            </a:r>
          </a:p>
          <a:p>
            <a:r>
              <a:rPr lang="en-US" dirty="0"/>
              <a:t>Age: 32</a:t>
            </a:r>
          </a:p>
          <a:p>
            <a:r>
              <a:rPr lang="en-US" dirty="0"/>
              <a:t>Occupation: Marketing Professional</a:t>
            </a:r>
          </a:p>
          <a:p>
            <a:r>
              <a:rPr lang="en-US" dirty="0"/>
              <a:t>Location: Urban area in the United States</a:t>
            </a:r>
          </a:p>
          <a:p>
            <a:r>
              <a:rPr lang="en-US" dirty="0"/>
              <a:t>Marital Status: Single</a:t>
            </a:r>
          </a:p>
          <a:p>
            <a:r>
              <a:rPr lang="en-US" dirty="0"/>
              <a:t>Interests: Yoga, meditation, natural remedies, and healthy lifestyle</a:t>
            </a:r>
          </a:p>
          <a:p>
            <a:r>
              <a:rPr lang="en-US" dirty="0"/>
              <a:t>Goals: To maintain overall well-being, reduce stress, and boost immunity</a:t>
            </a:r>
          </a:p>
          <a:p>
            <a:r>
              <a:rPr lang="en-US" dirty="0"/>
              <a:t>Challenges: Dealing with occasional stress from a demanding job, finding natural remedies for common health issues, and navigating through various wellness products in the </a:t>
            </a:r>
            <a:r>
              <a:rPr lang="en-US" dirty="0" err="1"/>
              <a:t>marketPreferred</a:t>
            </a:r>
            <a:r>
              <a:rPr lang="en-US" dirty="0"/>
              <a:t> Shopping Behavior: Prefers online shopping due to convenience and easy access to product information</a:t>
            </a:r>
          </a:p>
        </p:txBody>
      </p:sp>
      <p:sp>
        <p:nvSpPr>
          <p:cNvPr id="3" name="Rectangle 2"/>
          <p:cNvSpPr/>
          <p:nvPr/>
        </p:nvSpPr>
        <p:spPr>
          <a:xfrm>
            <a:off x="255181" y="2598078"/>
            <a:ext cx="9144000" cy="1384995"/>
          </a:xfrm>
          <a:prstGeom prst="rect">
            <a:avLst/>
          </a:prstGeom>
        </p:spPr>
        <p:txBody>
          <a:bodyPr wrap="square">
            <a:spAutoFit/>
          </a:bodyPr>
          <a:lstStyle/>
          <a:p>
            <a:r>
              <a:rPr lang="en-US" dirty="0"/>
              <a:t>Spending Habits: Willing to invest in high-quality herbal products that align with her values and provide proven health benefits</a:t>
            </a:r>
          </a:p>
          <a:p>
            <a:r>
              <a:rPr lang="en-US" dirty="0"/>
              <a:t>Information Sources: Trusts reputable health and wellness websites, reads reviews and ratings, and seeks recommendations from friends and social media groups focused on natural remedies and holistic health</a:t>
            </a:r>
          </a:p>
          <a:p>
            <a:r>
              <a:rPr lang="en-US" dirty="0"/>
              <a:t>Brand Perception: Looks for brands with a strong commitment to natural ingredients, sustainability, and ethical practices</a:t>
            </a:r>
          </a:p>
        </p:txBody>
      </p:sp>
      <p:sp>
        <p:nvSpPr>
          <p:cNvPr id="4" name="Rectangle 3"/>
          <p:cNvSpPr/>
          <p:nvPr/>
        </p:nvSpPr>
        <p:spPr>
          <a:xfrm>
            <a:off x="244548" y="3973949"/>
            <a:ext cx="8367823" cy="1169551"/>
          </a:xfrm>
          <a:prstGeom prst="rect">
            <a:avLst/>
          </a:prstGeom>
        </p:spPr>
        <p:txBody>
          <a:bodyPr wrap="square">
            <a:spAutoFit/>
          </a:bodyPr>
          <a:lstStyle/>
          <a:p>
            <a:r>
              <a:rPr lang="en-US" dirty="0"/>
              <a:t>Note: The buyer persona provided here is a fictional representation based on common characteristics of consumers interested in natural and herbal products. The actual buyer personas for Himalaya Herbal products may vary depending on the target market and specific product offerings. Companies like Himalaya often conduct in-depth market research to understand their audience better and tailor their marketing strategies accordingly.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0"/>
          <p:cNvSpPr txBox="1"/>
          <p:nvPr/>
        </p:nvSpPr>
        <p:spPr>
          <a:xfrm>
            <a:off x="-1903228" y="337672"/>
            <a:ext cx="9450939" cy="48548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700" b="1" dirty="0">
                <a:solidFill>
                  <a:srgbClr val="434343"/>
                </a:solidFill>
              </a:rPr>
              <a:t>Part 3: Content Ideas and Marketing Strategies</a:t>
            </a:r>
            <a:endParaRPr sz="1700"/>
          </a:p>
        </p:txBody>
      </p:sp>
      <p:sp>
        <p:nvSpPr>
          <p:cNvPr id="98" name="Google Shape;98;p20"/>
          <p:cNvSpPr txBox="1"/>
          <p:nvPr/>
        </p:nvSpPr>
        <p:spPr>
          <a:xfrm>
            <a:off x="0" y="1177830"/>
            <a:ext cx="4412511" cy="3200846"/>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GB" b="1" dirty="0"/>
              <a:t>Content Idea Generation &amp; Strategy:</a:t>
            </a:r>
            <a:r>
              <a:rPr lang="en-GB" dirty="0"/>
              <a:t> Create a content calendar for the remaining month of July by brainstorming content themes, exploring various formats like blog posts, videos, </a:t>
            </a:r>
            <a:r>
              <a:rPr lang="en-GB" dirty="0" err="1"/>
              <a:t>infographics</a:t>
            </a:r>
            <a:r>
              <a:rPr lang="en-GB" dirty="0"/>
              <a:t>, podcasts, and interactive quizzes, and scheduling publication dates mainly on </a:t>
            </a:r>
            <a:r>
              <a:rPr lang="en-GB" dirty="0" err="1"/>
              <a:t>Facebook</a:t>
            </a:r>
            <a:r>
              <a:rPr lang="en-GB" dirty="0"/>
              <a:t> &amp; </a:t>
            </a:r>
            <a:r>
              <a:rPr lang="en-GB" dirty="0" err="1"/>
              <a:t>Instagram</a:t>
            </a:r>
            <a:r>
              <a:rPr lang="en-GB" dirty="0"/>
              <a:t>. </a:t>
            </a:r>
            <a:br>
              <a:rPr lang="en-GB" dirty="0"/>
            </a:br>
            <a:r>
              <a:rPr lang="en-GB" dirty="0"/>
              <a:t/>
            </a:r>
            <a:br>
              <a:rPr lang="en-GB" dirty="0"/>
            </a:br>
            <a:r>
              <a:rPr lang="en-GB" dirty="0"/>
              <a:t>And include the strategy, aim and the idea behind these posts and story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GB" dirty="0"/>
              <a:t>	</a:t>
            </a:r>
            <a:r>
              <a:rPr lang="en-GB" u="sng" dirty="0">
                <a:solidFill>
                  <a:schemeClr val="hlink"/>
                </a:solidFill>
                <a:hlinkClick r:id="rId3"/>
              </a:rPr>
              <a:t>Content Calendar Example</a:t>
            </a:r>
            <a:r>
              <a:rPr lang="en-GB" dirty="0"/>
              <a:t> (Try creating a table for the month of August)</a:t>
            </a:r>
            <a:endParaRPr/>
          </a:p>
        </p:txBody>
      </p:sp>
      <p:pic>
        <p:nvPicPr>
          <p:cNvPr id="3074" name="Picture 2"/>
          <p:cNvPicPr>
            <a:picLocks noChangeAspect="1" noChangeArrowheads="1"/>
          </p:cNvPicPr>
          <p:nvPr/>
        </p:nvPicPr>
        <p:blipFill>
          <a:blip r:embed="rId4"/>
          <a:srcRect/>
          <a:stretch>
            <a:fillRect/>
          </a:stretch>
        </p:blipFill>
        <p:spPr bwMode="auto">
          <a:xfrm>
            <a:off x="4540469" y="823748"/>
            <a:ext cx="4319752" cy="4319752"/>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p:nvPr/>
        </p:nvSpPr>
        <p:spPr>
          <a:xfrm>
            <a:off x="766950" y="390525"/>
            <a:ext cx="7610100" cy="48548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700" b="1" dirty="0">
                <a:solidFill>
                  <a:srgbClr val="434343"/>
                </a:solidFill>
              </a:rPr>
              <a:t>Part 3: Content Ideas and Marketing Strategies</a:t>
            </a:r>
            <a:endParaRPr sz="1700"/>
          </a:p>
        </p:txBody>
      </p:sp>
      <p:sp>
        <p:nvSpPr>
          <p:cNvPr id="104" name="Google Shape;104;p21"/>
          <p:cNvSpPr txBox="1"/>
          <p:nvPr/>
        </p:nvSpPr>
        <p:spPr>
          <a:xfrm>
            <a:off x="383400" y="571500"/>
            <a:ext cx="8377200" cy="83096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GB" dirty="0"/>
              <a:t>Reflect on the content ideas and marketing strategies process, discussing the challenges encountered and lessons learned.</a:t>
            </a:r>
            <a:endParaRPr/>
          </a:p>
        </p:txBody>
      </p:sp>
      <p:sp>
        <p:nvSpPr>
          <p:cNvPr id="5" name="Rectangle 4"/>
          <p:cNvSpPr/>
          <p:nvPr/>
        </p:nvSpPr>
        <p:spPr>
          <a:xfrm>
            <a:off x="381000" y="1495991"/>
            <a:ext cx="8324850" cy="738664"/>
          </a:xfrm>
          <a:prstGeom prst="rect">
            <a:avLst/>
          </a:prstGeom>
        </p:spPr>
        <p:txBody>
          <a:bodyPr wrap="square">
            <a:spAutoFit/>
          </a:bodyPr>
          <a:lstStyle/>
          <a:p>
            <a:r>
              <a:rPr lang="en-US" dirty="0"/>
              <a:t>Himalaya Herbal Products are known for their natural and effective solutions derived from herbs and plants. To create compelling content and marketing strategies for Himalaya her</a:t>
            </a:r>
            <a:r>
              <a:rPr lang="en-US" b="1" dirty="0"/>
              <a:t>b</a:t>
            </a:r>
            <a:r>
              <a:rPr lang="en-US" dirty="0"/>
              <a:t>al products, consider the following ideas:</a:t>
            </a:r>
          </a:p>
        </p:txBody>
      </p:sp>
      <p:sp>
        <p:nvSpPr>
          <p:cNvPr id="6" name="Rectangle 5"/>
          <p:cNvSpPr/>
          <p:nvPr/>
        </p:nvSpPr>
        <p:spPr>
          <a:xfrm>
            <a:off x="447675" y="2241203"/>
            <a:ext cx="8286750" cy="738664"/>
          </a:xfrm>
          <a:prstGeom prst="rect">
            <a:avLst/>
          </a:prstGeom>
        </p:spPr>
        <p:txBody>
          <a:bodyPr wrap="square">
            <a:spAutoFit/>
          </a:bodyPr>
          <a:lstStyle/>
          <a:p>
            <a:r>
              <a:rPr lang="en-US" dirty="0"/>
              <a:t>1. Educational Content:   - Create blog posts, videos, or </a:t>
            </a:r>
            <a:r>
              <a:rPr lang="en-US" dirty="0" err="1"/>
              <a:t>infographics</a:t>
            </a:r>
            <a:r>
              <a:rPr lang="en-US" dirty="0"/>
              <a:t> that explain the benefits and uses of specific Himalaya herbal products. Educate the audience about the science behind these herbs and how they work to address various health and skincare concerns.</a:t>
            </a:r>
          </a:p>
        </p:txBody>
      </p:sp>
      <p:sp>
        <p:nvSpPr>
          <p:cNvPr id="7" name="Rectangle 6"/>
          <p:cNvSpPr/>
          <p:nvPr/>
        </p:nvSpPr>
        <p:spPr>
          <a:xfrm>
            <a:off x="8725749" y="3257649"/>
            <a:ext cx="284052" cy="307777"/>
          </a:xfrm>
          <a:prstGeom prst="rect">
            <a:avLst/>
          </a:prstGeom>
        </p:spPr>
        <p:txBody>
          <a:bodyPr wrap="none">
            <a:spAutoFit/>
          </a:bodyPr>
          <a:lstStyle/>
          <a:p>
            <a:r>
              <a:rPr lang="en-US" dirty="0"/>
              <a:t>e</a:t>
            </a:r>
          </a:p>
        </p:txBody>
      </p:sp>
      <p:sp>
        <p:nvSpPr>
          <p:cNvPr id="8" name="Rectangle 7"/>
          <p:cNvSpPr/>
          <p:nvPr/>
        </p:nvSpPr>
        <p:spPr>
          <a:xfrm>
            <a:off x="466724" y="3025200"/>
            <a:ext cx="7839075" cy="738664"/>
          </a:xfrm>
          <a:prstGeom prst="rect">
            <a:avLst/>
          </a:prstGeom>
        </p:spPr>
        <p:txBody>
          <a:bodyPr wrap="square">
            <a:spAutoFit/>
          </a:bodyPr>
          <a:lstStyle/>
          <a:p>
            <a:r>
              <a:rPr lang="en-US" dirty="0"/>
              <a:t>2. Social Media Campaigns:   - Run contests, giveaways, or challenges on social media platforms to encourage user engagement and attract new customers. Utilize </a:t>
            </a:r>
            <a:r>
              <a:rPr lang="en-US" dirty="0" err="1"/>
              <a:t>hashtags</a:t>
            </a:r>
            <a:r>
              <a:rPr lang="en-US" dirty="0"/>
              <a:t> related to herbal remedies and natural wellness.</a:t>
            </a:r>
          </a:p>
        </p:txBody>
      </p:sp>
      <p:sp>
        <p:nvSpPr>
          <p:cNvPr id="9" name="Rectangle 8"/>
          <p:cNvSpPr/>
          <p:nvPr/>
        </p:nvSpPr>
        <p:spPr>
          <a:xfrm>
            <a:off x="466725" y="3724275"/>
            <a:ext cx="7810500" cy="523220"/>
          </a:xfrm>
          <a:prstGeom prst="rect">
            <a:avLst/>
          </a:prstGeom>
        </p:spPr>
        <p:txBody>
          <a:bodyPr wrap="square">
            <a:spAutoFit/>
          </a:bodyPr>
          <a:lstStyle/>
          <a:p>
            <a:r>
              <a:rPr lang="en-US" dirty="0"/>
              <a:t>3. Video Tutorials:   - Produce video tutorials that demonstrate how to use Himalaya herbal products effectively for different purposes, such as skincare routines, hair care, or stress relief.</a:t>
            </a:r>
          </a:p>
        </p:txBody>
      </p:sp>
      <p:sp>
        <p:nvSpPr>
          <p:cNvPr id="10" name="Rectangle 9"/>
          <p:cNvSpPr/>
          <p:nvPr/>
        </p:nvSpPr>
        <p:spPr>
          <a:xfrm>
            <a:off x="485775" y="4237017"/>
            <a:ext cx="7924800" cy="738664"/>
          </a:xfrm>
          <a:prstGeom prst="rect">
            <a:avLst/>
          </a:prstGeom>
        </p:spPr>
        <p:txBody>
          <a:bodyPr wrap="square">
            <a:spAutoFit/>
          </a:bodyPr>
          <a:lstStyle/>
          <a:p>
            <a:r>
              <a:rPr lang="en-US" dirty="0"/>
              <a:t>4. Collaborations with Health Professionals:   - Partner with healthcare professionals, naturopaths, or holistic experts who can endorse the benefits of Himalaya herbal products from a medical standpoint.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0524" y="377250"/>
            <a:ext cx="8115301" cy="738664"/>
          </a:xfrm>
          <a:prstGeom prst="rect">
            <a:avLst/>
          </a:prstGeom>
        </p:spPr>
        <p:txBody>
          <a:bodyPr wrap="square">
            <a:spAutoFit/>
          </a:bodyPr>
          <a:lstStyle/>
          <a:p>
            <a:r>
              <a:rPr lang="en-US" dirty="0"/>
              <a:t>5. Product Comparisons:   - Develop content that compares Himalaya herbal products with other conventional or natural products in the market. Highlight the unique features and benefits of Himalaya products to demonstrate their superiority.</a:t>
            </a:r>
          </a:p>
        </p:txBody>
      </p:sp>
      <p:sp>
        <p:nvSpPr>
          <p:cNvPr id="3" name="Rectangle 2"/>
          <p:cNvSpPr/>
          <p:nvPr/>
        </p:nvSpPr>
        <p:spPr>
          <a:xfrm>
            <a:off x="371476" y="1186875"/>
            <a:ext cx="7648574" cy="738664"/>
          </a:xfrm>
          <a:prstGeom prst="rect">
            <a:avLst/>
          </a:prstGeom>
        </p:spPr>
        <p:txBody>
          <a:bodyPr wrap="square">
            <a:spAutoFit/>
          </a:bodyPr>
          <a:lstStyle/>
          <a:p>
            <a:r>
              <a:rPr lang="en-US" dirty="0"/>
              <a:t>6. Influencer Collaborations:   - Partner with influencers and experts in the health and wellness niche to promote Himalaya herbal products. Influencers can create engaging content and reviews to reach a broader audience.</a:t>
            </a:r>
          </a:p>
        </p:txBody>
      </p:sp>
      <p:sp>
        <p:nvSpPr>
          <p:cNvPr id="4" name="Rectangle 3"/>
          <p:cNvSpPr/>
          <p:nvPr/>
        </p:nvSpPr>
        <p:spPr>
          <a:xfrm>
            <a:off x="371475" y="1986975"/>
            <a:ext cx="7753349" cy="737175"/>
          </a:xfrm>
          <a:prstGeom prst="rect">
            <a:avLst/>
          </a:prstGeom>
        </p:spPr>
        <p:txBody>
          <a:bodyPr wrap="square">
            <a:spAutoFit/>
          </a:bodyPr>
          <a:lstStyle/>
          <a:p>
            <a:r>
              <a:rPr lang="en-US" dirty="0"/>
              <a:t>7. Seasonal Promotions:   - Tailor marketing campaigns around seasons and events where specific Himalaya products can be highlighted. For instance, promoting immunity-boosting products during flu season or skincare products for summer skincare routines.</a:t>
            </a:r>
          </a:p>
        </p:txBody>
      </p:sp>
      <p:sp>
        <p:nvSpPr>
          <p:cNvPr id="5" name="Rectangle 4"/>
          <p:cNvSpPr/>
          <p:nvPr/>
        </p:nvSpPr>
        <p:spPr>
          <a:xfrm>
            <a:off x="400049" y="2773918"/>
            <a:ext cx="7629525" cy="523220"/>
          </a:xfrm>
          <a:prstGeom prst="rect">
            <a:avLst/>
          </a:prstGeom>
        </p:spPr>
        <p:txBody>
          <a:bodyPr wrap="square">
            <a:spAutoFit/>
          </a:bodyPr>
          <a:lstStyle/>
          <a:p>
            <a:r>
              <a:rPr lang="en-US" dirty="0"/>
              <a:t>8. Customer Loyalty Programs:   - Implement loyalty programs to reward repeat customers and encourage them to share their experiences with friends and family.</a:t>
            </a:r>
          </a:p>
        </p:txBody>
      </p:sp>
      <p:sp>
        <p:nvSpPr>
          <p:cNvPr id="6" name="Rectangle 5"/>
          <p:cNvSpPr/>
          <p:nvPr/>
        </p:nvSpPr>
        <p:spPr>
          <a:xfrm>
            <a:off x="419099" y="3332947"/>
            <a:ext cx="7658101" cy="738664"/>
          </a:xfrm>
          <a:prstGeom prst="rect">
            <a:avLst/>
          </a:prstGeom>
        </p:spPr>
        <p:txBody>
          <a:bodyPr wrap="square">
            <a:spAutoFit/>
          </a:bodyPr>
          <a:lstStyle/>
          <a:p>
            <a:r>
              <a:rPr lang="en-US" dirty="0"/>
              <a:t>9. Virtual Events and Webinars:   - Host virtual events and webinars with experts discussing the importance of natural products, herbal remedies, and the science behind Himalaya herbal products.</a:t>
            </a:r>
          </a:p>
        </p:txBody>
      </p:sp>
      <p:sp>
        <p:nvSpPr>
          <p:cNvPr id="7" name="Rectangle 6"/>
          <p:cNvSpPr/>
          <p:nvPr/>
        </p:nvSpPr>
        <p:spPr>
          <a:xfrm>
            <a:off x="361949" y="4158675"/>
            <a:ext cx="7896225" cy="738664"/>
          </a:xfrm>
          <a:prstGeom prst="rect">
            <a:avLst/>
          </a:prstGeom>
        </p:spPr>
        <p:txBody>
          <a:bodyPr wrap="square">
            <a:spAutoFit/>
          </a:bodyPr>
          <a:lstStyle/>
          <a:p>
            <a:r>
              <a:rPr lang="en-US" dirty="0"/>
              <a:t>Remember, authenticity and transparency are crucial in marketing natural products. By focusing on the unique qualities of Himalaya herbal products and the values of the brand, you can effectively connect with your target audience and build a loyal customer base.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8223" y="265814"/>
            <a:ext cx="6786303" cy="307777"/>
          </a:xfrm>
          <a:prstGeom prst="rect">
            <a:avLst/>
          </a:prstGeom>
        </p:spPr>
        <p:txBody>
          <a:bodyPr wrap="square">
            <a:spAutoFit/>
          </a:bodyPr>
          <a:lstStyle/>
          <a:p>
            <a:pPr marL="457200" lvl="0" indent="-317500">
              <a:buSzPts val="1400"/>
              <a:buChar char="●"/>
            </a:pPr>
            <a:r>
              <a:rPr lang="en-US" b="1" dirty="0"/>
              <a:t>the challenges encountered and lessons learned.</a:t>
            </a:r>
          </a:p>
        </p:txBody>
      </p:sp>
      <p:sp>
        <p:nvSpPr>
          <p:cNvPr id="3" name="Rectangle 2"/>
          <p:cNvSpPr/>
          <p:nvPr/>
        </p:nvSpPr>
        <p:spPr>
          <a:xfrm>
            <a:off x="361509" y="610327"/>
            <a:ext cx="6003054" cy="307777"/>
          </a:xfrm>
          <a:prstGeom prst="rect">
            <a:avLst/>
          </a:prstGeom>
        </p:spPr>
        <p:txBody>
          <a:bodyPr wrap="square">
            <a:spAutoFit/>
          </a:bodyPr>
          <a:lstStyle/>
          <a:p>
            <a:r>
              <a:rPr lang="en-US" dirty="0"/>
              <a:t>Challenges encountered by herbal product companies:</a:t>
            </a:r>
          </a:p>
        </p:txBody>
      </p:sp>
      <p:sp>
        <p:nvSpPr>
          <p:cNvPr id="4" name="Rectangle 3"/>
          <p:cNvSpPr/>
          <p:nvPr/>
        </p:nvSpPr>
        <p:spPr>
          <a:xfrm>
            <a:off x="276448" y="1020726"/>
            <a:ext cx="8559208" cy="523220"/>
          </a:xfrm>
          <a:prstGeom prst="rect">
            <a:avLst/>
          </a:prstGeom>
        </p:spPr>
        <p:txBody>
          <a:bodyPr wrap="square">
            <a:spAutoFit/>
          </a:bodyPr>
          <a:lstStyle/>
          <a:p>
            <a:r>
              <a:rPr lang="en-US" dirty="0"/>
              <a:t>1. Regulation and Compliance: Herbal products are subject to varying regulations and standards in different countries, and ensuring compliance with these regulations can be challenging.</a:t>
            </a:r>
          </a:p>
        </p:txBody>
      </p:sp>
      <p:sp>
        <p:nvSpPr>
          <p:cNvPr id="5" name="Rectangle 4"/>
          <p:cNvSpPr/>
          <p:nvPr/>
        </p:nvSpPr>
        <p:spPr>
          <a:xfrm>
            <a:off x="287079" y="1584335"/>
            <a:ext cx="7889358" cy="523220"/>
          </a:xfrm>
          <a:prstGeom prst="rect">
            <a:avLst/>
          </a:prstGeom>
        </p:spPr>
        <p:txBody>
          <a:bodyPr wrap="square">
            <a:spAutoFit/>
          </a:bodyPr>
          <a:lstStyle/>
          <a:p>
            <a:r>
              <a:rPr lang="en-US" dirty="0"/>
              <a:t>2. Quality Control: Maintaining consistent quality and potency of herbal ingredients can be difficult due to factors like sourcing, processing, and environmental variations.</a:t>
            </a:r>
          </a:p>
        </p:txBody>
      </p:sp>
      <p:sp>
        <p:nvSpPr>
          <p:cNvPr id="6" name="Rectangle 5"/>
          <p:cNvSpPr/>
          <p:nvPr/>
        </p:nvSpPr>
        <p:spPr>
          <a:xfrm>
            <a:off x="308344" y="2181152"/>
            <a:ext cx="7953154" cy="523220"/>
          </a:xfrm>
          <a:prstGeom prst="rect">
            <a:avLst/>
          </a:prstGeom>
        </p:spPr>
        <p:txBody>
          <a:bodyPr wrap="square">
            <a:spAutoFit/>
          </a:bodyPr>
          <a:lstStyle/>
          <a:p>
            <a:r>
              <a:rPr lang="en-US" dirty="0"/>
              <a:t>3. Research and Validation: Establishing scientific evidence to support the efficacy and safety of herbal products can be time-consuming and costly.</a:t>
            </a:r>
          </a:p>
        </p:txBody>
      </p:sp>
      <p:sp>
        <p:nvSpPr>
          <p:cNvPr id="7" name="Rectangle 6"/>
          <p:cNvSpPr/>
          <p:nvPr/>
        </p:nvSpPr>
        <p:spPr>
          <a:xfrm>
            <a:off x="244549" y="2851005"/>
            <a:ext cx="8112641" cy="523220"/>
          </a:xfrm>
          <a:prstGeom prst="rect">
            <a:avLst/>
          </a:prstGeom>
        </p:spPr>
        <p:txBody>
          <a:bodyPr wrap="square">
            <a:spAutoFit/>
          </a:bodyPr>
          <a:lstStyle/>
          <a:p>
            <a:r>
              <a:rPr lang="en-US" dirty="0"/>
              <a:t>4. Competition: The herbal products market can be highly competitive, and companies may struggle to differentiate themselves and gain market share.</a:t>
            </a:r>
          </a:p>
        </p:txBody>
      </p:sp>
      <p:sp>
        <p:nvSpPr>
          <p:cNvPr id="8" name="Rectangle 7"/>
          <p:cNvSpPr/>
          <p:nvPr/>
        </p:nvSpPr>
        <p:spPr>
          <a:xfrm>
            <a:off x="340242" y="3445032"/>
            <a:ext cx="7910623" cy="523220"/>
          </a:xfrm>
          <a:prstGeom prst="rect">
            <a:avLst/>
          </a:prstGeom>
        </p:spPr>
        <p:txBody>
          <a:bodyPr wrap="square">
            <a:spAutoFit/>
          </a:bodyPr>
          <a:lstStyle/>
          <a:p>
            <a:r>
              <a:rPr lang="en-US" dirty="0"/>
              <a:t>5. Consumer Perception: Some consumers may be skeptical about the effectiveness of herbal products compared to conventional medicines, which can impact sales.</a:t>
            </a:r>
          </a:p>
        </p:txBody>
      </p:sp>
      <p:sp>
        <p:nvSpPr>
          <p:cNvPr id="10" name="Rectangle 9"/>
          <p:cNvSpPr/>
          <p:nvPr/>
        </p:nvSpPr>
        <p:spPr>
          <a:xfrm>
            <a:off x="340243" y="4116279"/>
            <a:ext cx="7453422" cy="523220"/>
          </a:xfrm>
          <a:prstGeom prst="rect">
            <a:avLst/>
          </a:prstGeom>
        </p:spPr>
        <p:txBody>
          <a:bodyPr wrap="square">
            <a:spAutoFit/>
          </a:bodyPr>
          <a:lstStyle/>
          <a:p>
            <a:r>
              <a:rPr lang="en-US" dirty="0"/>
              <a:t>6. Sustainability: Sourcing herbal ingredients sustainably and ethically can be a challenge, especially when demand for certain herbs increases.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89098" y="365778"/>
            <a:ext cx="4101600" cy="307777"/>
          </a:xfrm>
          <a:prstGeom prst="rect">
            <a:avLst/>
          </a:prstGeom>
        </p:spPr>
        <p:txBody>
          <a:bodyPr wrap="square">
            <a:spAutoFit/>
          </a:bodyPr>
          <a:lstStyle/>
          <a:p>
            <a:r>
              <a:rPr lang="en-US" b="1" dirty="0"/>
              <a:t>Lessons learned : </a:t>
            </a:r>
          </a:p>
        </p:txBody>
      </p:sp>
      <p:sp>
        <p:nvSpPr>
          <p:cNvPr id="3" name="Rectangle 2"/>
          <p:cNvSpPr/>
          <p:nvPr/>
        </p:nvSpPr>
        <p:spPr>
          <a:xfrm>
            <a:off x="372138" y="712464"/>
            <a:ext cx="7931889" cy="523220"/>
          </a:xfrm>
          <a:prstGeom prst="rect">
            <a:avLst/>
          </a:prstGeom>
        </p:spPr>
        <p:txBody>
          <a:bodyPr wrap="square">
            <a:spAutoFit/>
          </a:bodyPr>
          <a:lstStyle/>
          <a:p>
            <a:r>
              <a:rPr lang="en-US" dirty="0"/>
              <a:t>1. Regulatory Awareness: Herbal product companies must stay informed about the regulatory requirements in their target markets and proactively comply with them.`</a:t>
            </a:r>
          </a:p>
        </p:txBody>
      </p:sp>
      <p:sp>
        <p:nvSpPr>
          <p:cNvPr id="4" name="Rectangle 3"/>
          <p:cNvSpPr/>
          <p:nvPr/>
        </p:nvSpPr>
        <p:spPr>
          <a:xfrm>
            <a:off x="435934" y="1298651"/>
            <a:ext cx="7538484" cy="523220"/>
          </a:xfrm>
          <a:prstGeom prst="rect">
            <a:avLst/>
          </a:prstGeom>
        </p:spPr>
        <p:txBody>
          <a:bodyPr wrap="square">
            <a:spAutoFit/>
          </a:bodyPr>
          <a:lstStyle/>
          <a:p>
            <a:r>
              <a:rPr lang="en-US" dirty="0"/>
              <a:t>2. Emphasis on Quality: Prioritizing rigorous quality control measures helps maintain consistency and consumer trust in the products.</a:t>
            </a:r>
          </a:p>
        </p:txBody>
      </p:sp>
      <p:sp>
        <p:nvSpPr>
          <p:cNvPr id="5" name="Rectangle 4"/>
          <p:cNvSpPr/>
          <p:nvPr/>
        </p:nvSpPr>
        <p:spPr>
          <a:xfrm>
            <a:off x="425302" y="1882046"/>
            <a:ext cx="7836196" cy="523220"/>
          </a:xfrm>
          <a:prstGeom prst="rect">
            <a:avLst/>
          </a:prstGeom>
        </p:spPr>
        <p:txBody>
          <a:bodyPr wrap="square">
            <a:spAutoFit/>
          </a:bodyPr>
          <a:lstStyle/>
          <a:p>
            <a:r>
              <a:rPr lang="en-US" dirty="0"/>
              <a:t>3. Research Investment: Investing in scientific research and clinical trials to validate product claims can enhance credibility and differentiate products in the market.</a:t>
            </a:r>
          </a:p>
        </p:txBody>
      </p:sp>
      <p:sp>
        <p:nvSpPr>
          <p:cNvPr id="6" name="Rectangle 5"/>
          <p:cNvSpPr/>
          <p:nvPr/>
        </p:nvSpPr>
        <p:spPr>
          <a:xfrm>
            <a:off x="478465" y="2468231"/>
            <a:ext cx="7495954" cy="523220"/>
          </a:xfrm>
          <a:prstGeom prst="rect">
            <a:avLst/>
          </a:prstGeom>
        </p:spPr>
        <p:txBody>
          <a:bodyPr wrap="square">
            <a:spAutoFit/>
          </a:bodyPr>
          <a:lstStyle/>
          <a:p>
            <a:r>
              <a:rPr lang="en-US" dirty="0"/>
              <a:t>4. Market Strategy: Developing a clear marketing and positioning strategy helps companies stand out from competitors and connect with their target audience.</a:t>
            </a:r>
          </a:p>
        </p:txBody>
      </p:sp>
      <p:sp>
        <p:nvSpPr>
          <p:cNvPr id="7" name="Rectangle 6"/>
          <p:cNvSpPr/>
          <p:nvPr/>
        </p:nvSpPr>
        <p:spPr>
          <a:xfrm>
            <a:off x="478466" y="2998464"/>
            <a:ext cx="7570381" cy="523220"/>
          </a:xfrm>
          <a:prstGeom prst="rect">
            <a:avLst/>
          </a:prstGeom>
        </p:spPr>
        <p:txBody>
          <a:bodyPr wrap="square">
            <a:spAutoFit/>
          </a:bodyPr>
          <a:lstStyle/>
          <a:p>
            <a:r>
              <a:rPr lang="en-US" dirty="0"/>
              <a:t>5. Education and Communication: Companies should focus on educating consumers about the benefits and uses of herbal products to address skepticism and build confidence.</a:t>
            </a:r>
          </a:p>
        </p:txBody>
      </p:sp>
      <p:sp>
        <p:nvSpPr>
          <p:cNvPr id="8" name="Rectangle 7"/>
          <p:cNvSpPr/>
          <p:nvPr/>
        </p:nvSpPr>
        <p:spPr>
          <a:xfrm>
            <a:off x="499730" y="3636335"/>
            <a:ext cx="7602280" cy="523220"/>
          </a:xfrm>
          <a:prstGeom prst="rect">
            <a:avLst/>
          </a:prstGeom>
        </p:spPr>
        <p:txBody>
          <a:bodyPr wrap="square">
            <a:spAutoFit/>
          </a:bodyPr>
          <a:lstStyle/>
          <a:p>
            <a:r>
              <a:rPr lang="en-US" dirty="0"/>
              <a:t>6. Sustainability Initiatives: Implementing sustainable sourcing practices and promoting eco-friendly initiatives can resonate with environmentally conscious consumers.</a:t>
            </a:r>
          </a:p>
        </p:txBody>
      </p:sp>
      <p:sp>
        <p:nvSpPr>
          <p:cNvPr id="10" name="Rectangle 9"/>
          <p:cNvSpPr/>
          <p:nvPr/>
        </p:nvSpPr>
        <p:spPr>
          <a:xfrm>
            <a:off x="340243" y="4189392"/>
            <a:ext cx="8803758" cy="738664"/>
          </a:xfrm>
          <a:prstGeom prst="rect">
            <a:avLst/>
          </a:prstGeom>
        </p:spPr>
        <p:txBody>
          <a:bodyPr wrap="square">
            <a:spAutoFit/>
          </a:bodyPr>
          <a:lstStyle/>
          <a:p>
            <a:r>
              <a:rPr lang="en-US" dirty="0"/>
              <a:t>It's important to note that the specific challenges and lessons learned for Himalaya Herbal products may differ based on their unique business strategies, product offerings, and market presence. For accurate and up-to-date information, it's best to refer to official company sources or recent reports.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b="1" dirty="0">
                <a:solidFill>
                  <a:srgbClr val="434343"/>
                </a:solidFill>
              </a:rPr>
              <a:t>Part 4: Content Creation and </a:t>
            </a:r>
            <a:r>
              <a:rPr lang="en-GB" b="1" dirty="0" err="1">
                <a:solidFill>
                  <a:srgbClr val="434343"/>
                </a:solidFill>
              </a:rPr>
              <a:t>Curation</a:t>
            </a:r>
            <a:r>
              <a:rPr lang="en-GB" b="1" dirty="0">
                <a:solidFill>
                  <a:srgbClr val="434343"/>
                </a:solidFill>
              </a:rPr>
              <a:t> (Post creations, Designs/Video Editing, Ad Campaigns over Social Media and Email Ideation and Creation) </a:t>
            </a:r>
            <a:endParaRPr/>
          </a:p>
        </p:txBody>
      </p:sp>
      <p:sp>
        <p:nvSpPr>
          <p:cNvPr id="110" name="Google Shape;110;p22"/>
          <p:cNvSpPr txBox="1"/>
          <p:nvPr/>
        </p:nvSpPr>
        <p:spPr>
          <a:xfrm>
            <a:off x="478200" y="1392050"/>
            <a:ext cx="8187600" cy="298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dirty="0"/>
              <a:t>Post Creation: </a:t>
            </a:r>
            <a:endParaRPr b="1"/>
          </a:p>
          <a:p>
            <a:pPr marL="457200" lvl="0" indent="-317500" algn="l" rtl="0">
              <a:spcBef>
                <a:spcPts val="0"/>
              </a:spcBef>
              <a:spcAft>
                <a:spcPts val="0"/>
              </a:spcAft>
              <a:buSzPts val="1400"/>
              <a:buChar char="●"/>
            </a:pPr>
            <a:r>
              <a:rPr lang="en-GB" b="1" dirty="0"/>
              <a:t>Select Content Categories:</a:t>
            </a:r>
            <a:r>
              <a:rPr lang="en-GB" dirty="0"/>
              <a:t> Identify three different content formats relevant to the chosen topic or industry. Research and Brainstorm: Research trending topics, industry news, or audience interests within each category. Brainstorm ideas for social media posts that align with each category. Do note that 1 content format has to be video and additionally 3 stories/status are to be created. </a:t>
            </a:r>
            <a:endParaRPr/>
          </a:p>
          <a:p>
            <a:pPr marL="0" lvl="0" indent="0" algn="l" rtl="0">
              <a:spcBef>
                <a:spcPts val="0"/>
              </a:spcBef>
              <a:spcAft>
                <a:spcPts val="0"/>
              </a:spcAft>
              <a:buNone/>
            </a:pPr>
            <a:endParaRPr/>
          </a:p>
          <a:p>
            <a:pPr marL="0" lvl="0" indent="0" algn="l" rtl="0">
              <a:spcBef>
                <a:spcPts val="0"/>
              </a:spcBef>
              <a:spcAft>
                <a:spcPts val="0"/>
              </a:spcAft>
              <a:buNone/>
            </a:pPr>
            <a:r>
              <a:rPr lang="en-GB" dirty="0"/>
              <a:t>Format 1 </a:t>
            </a:r>
            <a:r>
              <a:rPr lang="en-GB" b="1" dirty="0"/>
              <a:t>: </a:t>
            </a:r>
            <a:r>
              <a:rPr lang="en-GB" dirty="0"/>
              <a:t>Blog article</a:t>
            </a:r>
            <a:endParaRPr/>
          </a:p>
          <a:p>
            <a:pPr marL="0" lvl="0" indent="0" algn="l" rtl="0">
              <a:spcBef>
                <a:spcPts val="0"/>
              </a:spcBef>
              <a:spcAft>
                <a:spcPts val="0"/>
              </a:spcAft>
              <a:buNone/>
            </a:pPr>
            <a:endParaRPr/>
          </a:p>
          <a:p>
            <a:pPr marL="0" lvl="0" indent="0" algn="l" rtl="0">
              <a:spcBef>
                <a:spcPts val="0"/>
              </a:spcBef>
              <a:spcAft>
                <a:spcPts val="0"/>
              </a:spcAft>
              <a:buNone/>
            </a:pPr>
            <a:r>
              <a:rPr lang="en-GB" dirty="0">
                <a:solidFill>
                  <a:schemeClr val="dk1"/>
                </a:solidFill>
              </a:rPr>
              <a:t>Format</a:t>
            </a:r>
            <a:r>
              <a:rPr lang="en-GB" dirty="0"/>
              <a:t> 2</a:t>
            </a:r>
            <a:r>
              <a:rPr lang="en-US" dirty="0"/>
              <a:t> </a:t>
            </a:r>
            <a:r>
              <a:rPr lang="en-US" b="1" dirty="0"/>
              <a:t>: </a:t>
            </a:r>
            <a:r>
              <a:rPr lang="en-US" dirty="0"/>
              <a:t>video</a:t>
            </a:r>
            <a:endParaRPr/>
          </a:p>
          <a:p>
            <a:pPr marL="0" lvl="0" indent="0" algn="l" rtl="0">
              <a:spcBef>
                <a:spcPts val="0"/>
              </a:spcBef>
              <a:spcAft>
                <a:spcPts val="0"/>
              </a:spcAft>
              <a:buNone/>
            </a:pPr>
            <a:endParaRPr/>
          </a:p>
          <a:p>
            <a:pPr marL="0" lvl="0" indent="0" algn="l" rtl="0">
              <a:spcBef>
                <a:spcPts val="0"/>
              </a:spcBef>
              <a:spcAft>
                <a:spcPts val="0"/>
              </a:spcAft>
              <a:buNone/>
            </a:pPr>
            <a:r>
              <a:rPr lang="en-GB" dirty="0">
                <a:solidFill>
                  <a:schemeClr val="dk1"/>
                </a:solidFill>
              </a:rPr>
              <a:t>Format</a:t>
            </a:r>
            <a:r>
              <a:rPr lang="en-GB" dirty="0"/>
              <a:t> 3 </a:t>
            </a:r>
            <a:r>
              <a:rPr lang="en-GB" b="1" dirty="0"/>
              <a:t>: </a:t>
            </a:r>
            <a:r>
              <a:rPr lang="en-GB" dirty="0"/>
              <a:t>creative</a:t>
            </a:r>
            <a:endParaRPr/>
          </a:p>
          <a:p>
            <a:pPr marL="45720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rot="10800000" flipV="1">
            <a:off x="1169581" y="360218"/>
            <a:ext cx="6098320" cy="6863417"/>
          </a:xfrm>
          <a:prstGeom prst="rect">
            <a:avLst/>
          </a:prstGeom>
        </p:spPr>
        <p:txBody>
          <a:bodyPr wrap="square">
            <a:spAutoFit/>
          </a:bodyPr>
          <a:lstStyle/>
          <a:p>
            <a:pPr lvl="2"/>
            <a:r>
              <a:rPr lang="en-US" sz="2000" dirty="0" smtClean="0"/>
              <a:t> THE TEAM MEMBERS ARE  :</a:t>
            </a:r>
          </a:p>
          <a:p>
            <a:pPr lvl="2"/>
            <a:r>
              <a:rPr lang="en-US" sz="2000" dirty="0" smtClean="0"/>
              <a:t> </a:t>
            </a:r>
          </a:p>
          <a:p>
            <a:pPr lvl="2"/>
            <a:r>
              <a:rPr lang="en-US" sz="2000" dirty="0" err="1" smtClean="0"/>
              <a:t>Gorapalli</a:t>
            </a:r>
            <a:r>
              <a:rPr lang="en-US" sz="2000" dirty="0" smtClean="0"/>
              <a:t> </a:t>
            </a:r>
            <a:r>
              <a:rPr lang="en-US" sz="2000" dirty="0" err="1" smtClean="0"/>
              <a:t>Navya</a:t>
            </a:r>
            <a:r>
              <a:rPr lang="en-US" sz="2000" dirty="0" smtClean="0"/>
              <a:t> : 720131605214 ( Team leader )</a:t>
            </a:r>
          </a:p>
          <a:p>
            <a:pPr lvl="2"/>
            <a:endParaRPr lang="en-US" sz="2000" dirty="0" smtClean="0"/>
          </a:p>
          <a:p>
            <a:pPr lvl="2"/>
            <a:r>
              <a:rPr lang="en-US" sz="2000" dirty="0" err="1" smtClean="0"/>
              <a:t>Dhamarasingh</a:t>
            </a:r>
            <a:r>
              <a:rPr lang="en-US" sz="2000" dirty="0" smtClean="0"/>
              <a:t> </a:t>
            </a:r>
            <a:r>
              <a:rPr lang="en-US" sz="2000" dirty="0" err="1" smtClean="0"/>
              <a:t>Bhavani</a:t>
            </a:r>
            <a:r>
              <a:rPr lang="en-US" sz="2000" dirty="0" smtClean="0"/>
              <a:t> Devi : </a:t>
            </a:r>
            <a:r>
              <a:rPr lang="en-US" sz="2000" dirty="0" smtClean="0"/>
              <a:t>720131605209</a:t>
            </a:r>
          </a:p>
          <a:p>
            <a:pPr lvl="2"/>
            <a:endParaRPr lang="en-US" sz="2000" dirty="0" smtClean="0"/>
          </a:p>
          <a:p>
            <a:pPr lvl="2"/>
            <a:r>
              <a:rPr lang="en-US" sz="2000" dirty="0" err="1" smtClean="0"/>
              <a:t>Digumarthi</a:t>
            </a:r>
            <a:r>
              <a:rPr lang="en-US" sz="2000" dirty="0" smtClean="0"/>
              <a:t> </a:t>
            </a:r>
            <a:r>
              <a:rPr lang="en-US" sz="2000" dirty="0" err="1" smtClean="0"/>
              <a:t>Niharika</a:t>
            </a:r>
            <a:r>
              <a:rPr lang="en-US" sz="2000" dirty="0" smtClean="0"/>
              <a:t> : 720131695210</a:t>
            </a:r>
          </a:p>
          <a:p>
            <a:pPr lvl="2"/>
            <a:r>
              <a:rPr lang="en-US" sz="2000" dirty="0" smtClean="0"/>
              <a:t> </a:t>
            </a:r>
          </a:p>
          <a:p>
            <a:pPr lvl="2"/>
            <a:r>
              <a:rPr lang="en-US" sz="2000" dirty="0" err="1" smtClean="0"/>
              <a:t>Devakota</a:t>
            </a:r>
            <a:r>
              <a:rPr lang="en-US" sz="2000" dirty="0" smtClean="0"/>
              <a:t> </a:t>
            </a:r>
            <a:r>
              <a:rPr lang="en-US" sz="2000" dirty="0" err="1" smtClean="0"/>
              <a:t>Bhuvaneswari</a:t>
            </a:r>
            <a:r>
              <a:rPr lang="en-US" sz="2000" dirty="0" smtClean="0"/>
              <a:t> : 720131605208</a:t>
            </a:r>
          </a:p>
          <a:p>
            <a:pPr lvl="2"/>
            <a:endParaRPr lang="en-US" sz="2000" dirty="0" smtClean="0"/>
          </a:p>
          <a:p>
            <a:pPr lvl="2"/>
            <a:r>
              <a:rPr lang="en-US" sz="2000" dirty="0" err="1" smtClean="0"/>
              <a:t>Dokkari</a:t>
            </a:r>
            <a:r>
              <a:rPr lang="en-US" sz="2000" dirty="0" smtClean="0"/>
              <a:t>. </a:t>
            </a:r>
            <a:r>
              <a:rPr lang="en-US" sz="2000" dirty="0" err="1" smtClean="0"/>
              <a:t>Akhila</a:t>
            </a:r>
            <a:r>
              <a:rPr lang="en-US" sz="2000" dirty="0" smtClean="0"/>
              <a:t> : 720131605211</a:t>
            </a:r>
            <a:endParaRPr lang="en-US" sz="2000" dirty="0" smtClean="0"/>
          </a:p>
          <a:p>
            <a:pPr lvl="2"/>
            <a:endParaRPr lang="en-US" sz="2000" dirty="0" smtClean="0"/>
          </a:p>
          <a:p>
            <a:pPr lvl="2"/>
            <a:endParaRPr lang="en-US" sz="2000" dirty="0" smtClean="0"/>
          </a:p>
          <a:p>
            <a:pPr lvl="2"/>
            <a:endParaRPr lang="en-US" sz="2000" dirty="0" smtClean="0"/>
          </a:p>
          <a:p>
            <a:pPr lvl="2"/>
            <a:r>
              <a:rPr lang="en-US" sz="2000" dirty="0" smtClean="0"/>
              <a:t> </a:t>
            </a:r>
          </a:p>
          <a:p>
            <a:pPr lvl="2"/>
            <a:endParaRPr lang="en-US" sz="2000" dirty="0" smtClean="0"/>
          </a:p>
          <a:p>
            <a:pPr lvl="2"/>
            <a:endParaRPr lang="en-US" sz="2000" dirty="0" smtClean="0"/>
          </a:p>
          <a:p>
            <a:pPr lvl="2"/>
            <a:endParaRPr lang="en-US" sz="2000" dirty="0" smtClean="0"/>
          </a:p>
          <a:p>
            <a:pPr lvl="2"/>
            <a:endParaRPr lang="en-US" sz="2000" dirty="0" smtClean="0"/>
          </a:p>
          <a:p>
            <a:pPr lvl="2"/>
            <a:endParaRPr lang="en-US" sz="2000" dirty="0" smtClean="0"/>
          </a:p>
          <a:p>
            <a:pPr lvl="2"/>
            <a:endParaRPr lang="en-US" sz="2000" dirty="0" smtClean="0"/>
          </a:p>
          <a:p>
            <a:pPr lvl="2"/>
            <a:endParaRPr lang="en-US" sz="2000" dirty="0"/>
          </a:p>
        </p:txBody>
      </p:sp>
      <p:sp>
        <p:nvSpPr>
          <p:cNvPr id="7" name="Rectangle 6"/>
          <p:cNvSpPr/>
          <p:nvPr/>
        </p:nvSpPr>
        <p:spPr>
          <a:xfrm>
            <a:off x="3260583" y="2417862"/>
            <a:ext cx="234360" cy="307777"/>
          </a:xfrm>
          <a:prstGeom prst="rect">
            <a:avLst/>
          </a:prstGeom>
        </p:spPr>
        <p:txBody>
          <a:bodyPr wrap="none">
            <a:spAutoFit/>
          </a:bodyPr>
          <a:lstStyle/>
          <a:p>
            <a:r>
              <a:rPr lang="en-US" dirty="0" smtClean="0"/>
              <a:t> </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89517" y="637289"/>
            <a:ext cx="6730409" cy="2817694"/>
          </a:xfrm>
          <a:prstGeom prst="rect">
            <a:avLst/>
          </a:prstGeom>
        </p:spPr>
        <p:txBody>
          <a:bodyPr wrap="square">
            <a:spAutoFit/>
          </a:bodyPr>
          <a:lstStyle/>
          <a:p>
            <a:pPr lvl="0" algn="ctr">
              <a:lnSpc>
                <a:spcPct val="115000"/>
              </a:lnSpc>
            </a:pPr>
            <a:r>
              <a:rPr lang="en-US" b="1" dirty="0">
                <a:solidFill>
                  <a:srgbClr val="434343"/>
                </a:solidFill>
              </a:rPr>
              <a:t>Part 4: Content Creation and </a:t>
            </a:r>
            <a:r>
              <a:rPr lang="en-US" b="1" dirty="0" err="1">
                <a:solidFill>
                  <a:srgbClr val="434343"/>
                </a:solidFill>
              </a:rPr>
              <a:t>Curation</a:t>
            </a:r>
            <a:r>
              <a:rPr lang="en-US" b="1" dirty="0">
                <a:solidFill>
                  <a:srgbClr val="434343"/>
                </a:solidFill>
              </a:rPr>
              <a:t> (Post creations, Designs/Video Editing, Ad Campaigns over Social Media and Email Ideation and Creation)</a:t>
            </a: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dirty="0"/>
          </a:p>
        </p:txBody>
      </p:sp>
      <p:sp>
        <p:nvSpPr>
          <p:cNvPr id="5" name="Rectangle 4"/>
          <p:cNvSpPr/>
          <p:nvPr/>
        </p:nvSpPr>
        <p:spPr>
          <a:xfrm>
            <a:off x="619125" y="1661636"/>
            <a:ext cx="6830257" cy="2677656"/>
          </a:xfrm>
          <a:prstGeom prst="rect">
            <a:avLst/>
          </a:prstGeom>
        </p:spPr>
        <p:txBody>
          <a:bodyPr wrap="square">
            <a:spAutoFit/>
          </a:bodyPr>
          <a:lstStyle/>
          <a:p>
            <a:r>
              <a:rPr lang="en-GB" dirty="0"/>
              <a:t>Format 1 </a:t>
            </a:r>
            <a:r>
              <a:rPr lang="en-GB" b="1" dirty="0"/>
              <a:t>: </a:t>
            </a:r>
            <a:r>
              <a:rPr lang="en-GB" dirty="0"/>
              <a:t>Blog article</a:t>
            </a:r>
          </a:p>
          <a:p>
            <a:endParaRPr lang="en-GB" dirty="0"/>
          </a:p>
          <a:p>
            <a:r>
              <a:rPr lang="en-GB" dirty="0"/>
              <a:t>Aim:  Boost SEO &amp; provide information about a certain new product </a:t>
            </a:r>
          </a:p>
          <a:p>
            <a:r>
              <a:rPr lang="en-GB" dirty="0"/>
              <a:t>Date : 20</a:t>
            </a:r>
            <a:r>
              <a:rPr lang="en-GB" baseline="30000" dirty="0"/>
              <a:t>th</a:t>
            </a:r>
            <a:r>
              <a:rPr lang="en-GB" dirty="0"/>
              <a:t> </a:t>
            </a:r>
            <a:r>
              <a:rPr lang="en-GB" dirty="0" err="1"/>
              <a:t>july</a:t>
            </a:r>
            <a:r>
              <a:rPr lang="en-GB" dirty="0"/>
              <a:t> 2023</a:t>
            </a:r>
          </a:p>
          <a:p>
            <a:r>
              <a:rPr lang="en-GB" dirty="0"/>
              <a:t>Idea : </a:t>
            </a:r>
            <a:r>
              <a:rPr lang="en-US" dirty="0"/>
              <a:t>Himalaya Wellness Company, the herbal health and personal  care brand, announced the launch of its two new lip balm variants – Cherry Shine &amp; Berry Shine Lip Balms.</a:t>
            </a:r>
          </a:p>
          <a:p>
            <a:r>
              <a:rPr lang="en-US" dirty="0"/>
              <a:t>  </a:t>
            </a:r>
          </a:p>
          <a:p>
            <a:endParaRPr lang="en-US" dirty="0"/>
          </a:p>
          <a:p>
            <a:r>
              <a:rPr lang="en-US" dirty="0"/>
              <a:t>Topic : 5 ways you can </a:t>
            </a:r>
            <a:r>
              <a:rPr lang="en-US" dirty="0" err="1"/>
              <a:t>lipbalm</a:t>
            </a:r>
            <a:r>
              <a:rPr lang="en-US" dirty="0"/>
              <a:t> this monsoon</a:t>
            </a:r>
          </a:p>
          <a:p>
            <a:r>
              <a:rPr lang="en-US" dirty="0"/>
              <a:t> </a:t>
            </a:r>
          </a:p>
          <a:p>
            <a:endParaRPr lang="en-US" dirty="0"/>
          </a:p>
        </p:txBody>
      </p:sp>
      <p:sp>
        <p:nvSpPr>
          <p:cNvPr id="6" name="Rectangle 5"/>
          <p:cNvSpPr/>
          <p:nvPr/>
        </p:nvSpPr>
        <p:spPr>
          <a:xfrm>
            <a:off x="733424" y="4155043"/>
            <a:ext cx="6734175" cy="738664"/>
          </a:xfrm>
          <a:prstGeom prst="rect">
            <a:avLst/>
          </a:prstGeom>
        </p:spPr>
        <p:txBody>
          <a:bodyPr wrap="square">
            <a:spAutoFit/>
          </a:bodyPr>
          <a:lstStyle/>
          <a:p>
            <a:r>
              <a:rPr lang="en-US" b="1" dirty="0"/>
              <a:t>It heals &amp; soothes chapped lips and leaves my lips soft, smooth and nourished. It doesn't feel sticky or oily on the lips and you can use it underneath matte lipsticks.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62024" y="601369"/>
            <a:ext cx="6791325" cy="4304255"/>
          </a:xfrm>
          <a:prstGeom prst="rect">
            <a:avLst/>
          </a:prstGeom>
        </p:spPr>
        <p:txBody>
          <a:bodyPr wrap="square">
            <a:spAutoFit/>
          </a:bodyPr>
          <a:lstStyle/>
          <a:p>
            <a:pPr lvl="0" algn="ctr">
              <a:lnSpc>
                <a:spcPct val="115000"/>
              </a:lnSpc>
            </a:pPr>
            <a:r>
              <a:rPr lang="en-US" b="1" dirty="0">
                <a:solidFill>
                  <a:srgbClr val="434343"/>
                </a:solidFill>
              </a:rPr>
              <a:t>Part 4: Content Creation and </a:t>
            </a:r>
            <a:r>
              <a:rPr lang="en-US" b="1" dirty="0" err="1">
                <a:solidFill>
                  <a:srgbClr val="434343"/>
                </a:solidFill>
              </a:rPr>
              <a:t>Curation</a:t>
            </a:r>
            <a:r>
              <a:rPr lang="en-US" b="1" dirty="0">
                <a:solidFill>
                  <a:srgbClr val="434343"/>
                </a:solidFill>
              </a:rPr>
              <a:t> (Post creations, Designs/Video Editing, Ad Campaigns over Social Media and Email Ideation and Creation)</a:t>
            </a: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a:p>
            <a:pPr lvl="0" algn="ctr">
              <a:lnSpc>
                <a:spcPct val="115000"/>
              </a:lnSpc>
            </a:pPr>
            <a:endParaRPr lang="en-US" b="1" dirty="0">
              <a:solidFill>
                <a:srgbClr val="434343"/>
              </a:solidFill>
            </a:endParaRPr>
          </a:p>
        </p:txBody>
      </p:sp>
      <p:sp>
        <p:nvSpPr>
          <p:cNvPr id="4" name="Rectangle 3"/>
          <p:cNvSpPr/>
          <p:nvPr/>
        </p:nvSpPr>
        <p:spPr>
          <a:xfrm>
            <a:off x="464024" y="1723571"/>
            <a:ext cx="3998794" cy="2462213"/>
          </a:xfrm>
          <a:prstGeom prst="rect">
            <a:avLst/>
          </a:prstGeom>
        </p:spPr>
        <p:txBody>
          <a:bodyPr wrap="square">
            <a:spAutoFit/>
          </a:bodyPr>
          <a:lstStyle/>
          <a:p>
            <a:pPr lvl="4"/>
            <a:r>
              <a:rPr lang="en-US" dirty="0"/>
              <a:t>Format 2 : Video</a:t>
            </a:r>
          </a:p>
          <a:p>
            <a:pPr lvl="4"/>
            <a:endParaRPr lang="en-US" dirty="0"/>
          </a:p>
          <a:p>
            <a:pPr lvl="4"/>
            <a:endParaRPr lang="en-US" dirty="0"/>
          </a:p>
          <a:p>
            <a:pPr lvl="4"/>
            <a:r>
              <a:rPr lang="en-US" dirty="0"/>
              <a:t>Aim : To promote the Himalaya herbal products </a:t>
            </a:r>
            <a:r>
              <a:rPr lang="en-US" dirty="0" err="1"/>
              <a:t>throght</a:t>
            </a:r>
            <a:r>
              <a:rPr lang="en-US" dirty="0"/>
              <a:t> out the world.</a:t>
            </a:r>
          </a:p>
          <a:p>
            <a:pPr lvl="4"/>
            <a:r>
              <a:rPr lang="en-US" dirty="0"/>
              <a:t>Date : 23</a:t>
            </a:r>
            <a:r>
              <a:rPr lang="en-US" baseline="30000" dirty="0"/>
              <a:t>rd</a:t>
            </a:r>
            <a:r>
              <a:rPr lang="en-US" dirty="0"/>
              <a:t> </a:t>
            </a:r>
            <a:r>
              <a:rPr lang="en-US" dirty="0" err="1"/>
              <a:t>july</a:t>
            </a:r>
            <a:r>
              <a:rPr lang="en-US" dirty="0"/>
              <a:t> 2023</a:t>
            </a:r>
          </a:p>
          <a:p>
            <a:pPr lvl="4"/>
            <a:r>
              <a:rPr lang="en-US" dirty="0"/>
              <a:t>Idea: Himalaya have launched  newly skin care, hair care and wellness products .</a:t>
            </a:r>
          </a:p>
          <a:p>
            <a:pPr lvl="4"/>
            <a:endParaRPr lang="en-US" dirty="0"/>
          </a:p>
          <a:p>
            <a:pPr lvl="4"/>
            <a:endParaRPr lang="en-US" dirty="0"/>
          </a:p>
          <a:p>
            <a:pPr lvl="4"/>
            <a:r>
              <a:rPr lang="en-US" dirty="0"/>
              <a:t>Topic : Brand awareness.    </a:t>
            </a:r>
          </a:p>
        </p:txBody>
      </p:sp>
      <p:pic>
        <p:nvPicPr>
          <p:cNvPr id="1026" name="Picture 2"/>
          <p:cNvPicPr>
            <a:picLocks noChangeAspect="1" noChangeArrowheads="1"/>
          </p:cNvPicPr>
          <p:nvPr/>
        </p:nvPicPr>
        <p:blipFill>
          <a:blip r:embed="rId3"/>
          <a:srcRect/>
          <a:stretch>
            <a:fillRect/>
          </a:stretch>
        </p:blipFill>
        <p:spPr bwMode="auto">
          <a:xfrm>
            <a:off x="4599296" y="1789563"/>
            <a:ext cx="4353635" cy="2715195"/>
          </a:xfrm>
          <a:prstGeom prst="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38250" y="696619"/>
            <a:ext cx="6496050" cy="587853"/>
          </a:xfrm>
          <a:prstGeom prst="rect">
            <a:avLst/>
          </a:prstGeom>
        </p:spPr>
        <p:txBody>
          <a:bodyPr wrap="square">
            <a:spAutoFit/>
          </a:bodyPr>
          <a:lstStyle/>
          <a:p>
            <a:pPr lvl="0" algn="ctr">
              <a:lnSpc>
                <a:spcPct val="115000"/>
              </a:lnSpc>
            </a:pPr>
            <a:r>
              <a:rPr lang="en-US" b="1" dirty="0">
                <a:solidFill>
                  <a:srgbClr val="434343"/>
                </a:solidFill>
              </a:rPr>
              <a:t>Part 4: Content Creation and </a:t>
            </a:r>
            <a:r>
              <a:rPr lang="en-US" b="1" dirty="0" err="1">
                <a:solidFill>
                  <a:srgbClr val="434343"/>
                </a:solidFill>
              </a:rPr>
              <a:t>Curation</a:t>
            </a:r>
            <a:r>
              <a:rPr lang="en-US" b="1" dirty="0">
                <a:solidFill>
                  <a:srgbClr val="434343"/>
                </a:solidFill>
              </a:rPr>
              <a:t> (Post creations, Designs/Video Editing, Ad Campaigns over Social Media and Email Ideation and Creation)</a:t>
            </a:r>
          </a:p>
        </p:txBody>
      </p:sp>
      <p:sp>
        <p:nvSpPr>
          <p:cNvPr id="3" name="Rectangle 2"/>
          <p:cNvSpPr/>
          <p:nvPr/>
        </p:nvSpPr>
        <p:spPr>
          <a:xfrm>
            <a:off x="790575" y="1733550"/>
            <a:ext cx="6513992" cy="1384995"/>
          </a:xfrm>
          <a:prstGeom prst="rect">
            <a:avLst/>
          </a:prstGeom>
        </p:spPr>
        <p:txBody>
          <a:bodyPr wrap="square">
            <a:spAutoFit/>
          </a:bodyPr>
          <a:lstStyle/>
          <a:p>
            <a:pPr>
              <a:buNone/>
            </a:pPr>
            <a:r>
              <a:rPr lang="en-US" dirty="0"/>
              <a:t>Format 3 : Creative </a:t>
            </a:r>
          </a:p>
          <a:p>
            <a:pPr>
              <a:buNone/>
            </a:pPr>
            <a:endParaRPr lang="en-US" dirty="0"/>
          </a:p>
          <a:p>
            <a:pPr>
              <a:buNone/>
            </a:pPr>
            <a:r>
              <a:rPr lang="en-US" dirty="0"/>
              <a:t>Aim : Brand awareness &amp; reach </a:t>
            </a:r>
          </a:p>
          <a:p>
            <a:pPr>
              <a:buNone/>
            </a:pPr>
            <a:r>
              <a:rPr lang="en-US" dirty="0"/>
              <a:t>Date : 25</a:t>
            </a:r>
            <a:r>
              <a:rPr lang="en-US" baseline="30000" dirty="0"/>
              <a:t>th</a:t>
            </a:r>
            <a:r>
              <a:rPr lang="en-US" dirty="0"/>
              <a:t> </a:t>
            </a:r>
            <a:r>
              <a:rPr lang="en-US" dirty="0" err="1"/>
              <a:t>july</a:t>
            </a:r>
            <a:r>
              <a:rPr lang="en-US" dirty="0"/>
              <a:t> 2023 </a:t>
            </a:r>
          </a:p>
          <a:p>
            <a:pPr>
              <a:buNone/>
            </a:pPr>
            <a:r>
              <a:rPr lang="en-US" dirty="0"/>
              <a:t>Idea :  To create a meme on a trending topic . </a:t>
            </a:r>
          </a:p>
          <a:p>
            <a:pPr>
              <a:buNone/>
            </a:pPr>
            <a:endParaRPr lang="en-US" dirty="0"/>
          </a:p>
        </p:txBody>
      </p:sp>
      <p:pic>
        <p:nvPicPr>
          <p:cNvPr id="2050" name="Picture 2"/>
          <p:cNvPicPr>
            <a:picLocks noChangeAspect="1" noChangeArrowheads="1"/>
          </p:cNvPicPr>
          <p:nvPr/>
        </p:nvPicPr>
        <p:blipFill>
          <a:blip r:embed="rId3"/>
          <a:srcRect/>
          <a:stretch>
            <a:fillRect/>
          </a:stretch>
        </p:blipFill>
        <p:spPr bwMode="auto">
          <a:xfrm>
            <a:off x="5155203" y="2615610"/>
            <a:ext cx="2296633" cy="2296633"/>
          </a:xfrm>
          <a:prstGeom prst="rect">
            <a:avLst/>
          </a:prstGeom>
          <a:noFill/>
          <a:ln w="9525">
            <a:noFill/>
            <a:miter lim="800000"/>
            <a:headEnd/>
            <a:tailEnd/>
          </a:ln>
          <a:effectLst/>
        </p:spPr>
      </p:pic>
      <p:sp>
        <p:nvSpPr>
          <p:cNvPr id="5" name="Rectangle 4"/>
          <p:cNvSpPr/>
          <p:nvPr/>
        </p:nvSpPr>
        <p:spPr>
          <a:xfrm>
            <a:off x="839794" y="3181191"/>
            <a:ext cx="2592376" cy="307777"/>
          </a:xfrm>
          <a:prstGeom prst="rect">
            <a:avLst/>
          </a:prstGeom>
        </p:spPr>
        <p:txBody>
          <a:bodyPr wrap="none">
            <a:spAutoFit/>
          </a:bodyPr>
          <a:lstStyle/>
          <a:p>
            <a:pPr>
              <a:buNone/>
            </a:pPr>
            <a:r>
              <a:rPr lang="en-US" dirty="0"/>
              <a:t>Topic : Customer satisfaction.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01749" y="191386"/>
            <a:ext cx="7421525" cy="587853"/>
          </a:xfrm>
          <a:prstGeom prst="rect">
            <a:avLst/>
          </a:prstGeom>
        </p:spPr>
        <p:txBody>
          <a:bodyPr wrap="square">
            <a:spAutoFit/>
          </a:bodyPr>
          <a:lstStyle/>
          <a:p>
            <a:pPr lvl="0" algn="ctr">
              <a:lnSpc>
                <a:spcPct val="115000"/>
              </a:lnSpc>
            </a:pPr>
            <a:r>
              <a:rPr lang="en-US" b="1" dirty="0">
                <a:solidFill>
                  <a:srgbClr val="434343"/>
                </a:solidFill>
              </a:rPr>
              <a:t>Part 4: Content Creation and </a:t>
            </a:r>
            <a:r>
              <a:rPr lang="en-US" b="1" dirty="0" err="1">
                <a:solidFill>
                  <a:srgbClr val="434343"/>
                </a:solidFill>
              </a:rPr>
              <a:t>Curation</a:t>
            </a:r>
            <a:r>
              <a:rPr lang="en-US" b="1" dirty="0">
                <a:solidFill>
                  <a:srgbClr val="434343"/>
                </a:solidFill>
              </a:rPr>
              <a:t> (Post creations, Designs/Video Editing, Ad Campaigns over Social Media and Email Ideation and Creation) </a:t>
            </a:r>
            <a:endParaRPr lang="en-US" dirty="0"/>
          </a:p>
        </p:txBody>
      </p:sp>
      <p:pic>
        <p:nvPicPr>
          <p:cNvPr id="1026" name="Picture 2"/>
          <p:cNvPicPr>
            <a:picLocks noChangeAspect="1" noChangeArrowheads="1"/>
          </p:cNvPicPr>
          <p:nvPr/>
        </p:nvPicPr>
        <p:blipFill>
          <a:blip r:embed="rId3"/>
          <a:srcRect/>
          <a:stretch>
            <a:fillRect/>
          </a:stretch>
        </p:blipFill>
        <p:spPr bwMode="auto">
          <a:xfrm>
            <a:off x="974873" y="1722474"/>
            <a:ext cx="1838325" cy="3200399"/>
          </a:xfrm>
          <a:prstGeom prst="rect">
            <a:avLst/>
          </a:prstGeom>
          <a:noFill/>
          <a:ln w="9525">
            <a:noFill/>
            <a:miter lim="800000"/>
            <a:headEnd/>
            <a:tailEnd/>
          </a:ln>
          <a:effectLst/>
        </p:spPr>
      </p:pic>
      <p:pic>
        <p:nvPicPr>
          <p:cNvPr id="1027" name="Picture 3"/>
          <p:cNvPicPr>
            <a:picLocks noChangeAspect="1" noChangeArrowheads="1"/>
          </p:cNvPicPr>
          <p:nvPr/>
        </p:nvPicPr>
        <p:blipFill>
          <a:blip r:embed="rId4"/>
          <a:srcRect/>
          <a:stretch>
            <a:fillRect/>
          </a:stretch>
        </p:blipFill>
        <p:spPr bwMode="auto">
          <a:xfrm>
            <a:off x="3740446" y="1691211"/>
            <a:ext cx="1962150" cy="3295459"/>
          </a:xfrm>
          <a:prstGeom prst="rect">
            <a:avLst/>
          </a:prstGeom>
          <a:noFill/>
          <a:ln w="9525">
            <a:noFill/>
            <a:miter lim="800000"/>
            <a:headEnd/>
            <a:tailEnd/>
          </a:ln>
          <a:effectLst/>
        </p:spPr>
      </p:pic>
      <p:pic>
        <p:nvPicPr>
          <p:cNvPr id="1028" name="Picture 4"/>
          <p:cNvPicPr>
            <a:picLocks noChangeAspect="1" noChangeArrowheads="1"/>
          </p:cNvPicPr>
          <p:nvPr/>
        </p:nvPicPr>
        <p:blipFill>
          <a:blip r:embed="rId5"/>
          <a:srcRect/>
          <a:stretch>
            <a:fillRect/>
          </a:stretch>
        </p:blipFill>
        <p:spPr bwMode="auto">
          <a:xfrm>
            <a:off x="6391276" y="1754372"/>
            <a:ext cx="1847849" cy="3236899"/>
          </a:xfrm>
          <a:prstGeom prst="rect">
            <a:avLst/>
          </a:prstGeom>
          <a:noFill/>
          <a:ln w="9525">
            <a:noFill/>
            <a:miter lim="800000"/>
            <a:headEnd/>
            <a:tailEnd/>
          </a:ln>
          <a:effectLst/>
        </p:spPr>
      </p:pic>
      <p:sp>
        <p:nvSpPr>
          <p:cNvPr id="7" name="Rectangle 6"/>
          <p:cNvSpPr/>
          <p:nvPr/>
        </p:nvSpPr>
        <p:spPr>
          <a:xfrm>
            <a:off x="1339702" y="723014"/>
            <a:ext cx="6294475" cy="977191"/>
          </a:xfrm>
          <a:prstGeom prst="rect">
            <a:avLst/>
          </a:prstGeom>
        </p:spPr>
        <p:txBody>
          <a:bodyPr wrap="square">
            <a:spAutoFit/>
          </a:bodyPr>
          <a:lstStyle/>
          <a:p>
            <a:pPr lvl="0" algn="ctr">
              <a:lnSpc>
                <a:spcPct val="115000"/>
              </a:lnSpc>
            </a:pPr>
            <a:r>
              <a:rPr lang="en-GB" sz="5000" b="1" dirty="0" err="1" smtClean="0">
                <a:solidFill>
                  <a:srgbClr val="434343"/>
                </a:solidFill>
              </a:rPr>
              <a:t>Instagram</a:t>
            </a:r>
            <a:r>
              <a:rPr lang="en-GB" sz="5000" b="1" dirty="0" smtClean="0">
                <a:solidFill>
                  <a:srgbClr val="434343"/>
                </a:solidFill>
              </a:rPr>
              <a:t> </a:t>
            </a:r>
            <a:r>
              <a:rPr lang="en-GB" b="1" dirty="0" smtClean="0">
                <a:solidFill>
                  <a:srgbClr val="434343"/>
                </a:solidFill>
              </a:rPr>
              <a:t> </a:t>
            </a:r>
            <a:r>
              <a:rPr lang="en-GB" sz="5000" b="1" dirty="0" smtClean="0">
                <a:solidFill>
                  <a:srgbClr val="434343"/>
                </a:solidFill>
              </a:rPr>
              <a:t>Story</a:t>
            </a:r>
            <a:endParaRPr lang="en-GB" sz="5000" b="1" dirty="0">
              <a:solidFill>
                <a:srgbClr val="434343"/>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4"/>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b="1">
                <a:solidFill>
                  <a:srgbClr val="434343"/>
                </a:solidFill>
              </a:rPr>
              <a:t>Part 4: Content Creation and Curation (Post creations, Designs/Video Editing, Ad Campaigns over Social Media and Email Ideation and Creation) </a:t>
            </a:r>
            <a:endParaRPr/>
          </a:p>
        </p:txBody>
      </p:sp>
      <p:sp>
        <p:nvSpPr>
          <p:cNvPr id="123" name="Google Shape;123;p24"/>
          <p:cNvSpPr txBox="1"/>
          <p:nvPr/>
        </p:nvSpPr>
        <p:spPr>
          <a:xfrm>
            <a:off x="510097" y="1817353"/>
            <a:ext cx="81876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b="1"/>
          </a:p>
          <a:p>
            <a:pPr marL="457200" lvl="0" indent="-317500" algn="l" rtl="0">
              <a:spcBef>
                <a:spcPts val="0"/>
              </a:spcBef>
              <a:spcAft>
                <a:spcPts val="0"/>
              </a:spcAft>
              <a:buSzPts val="1400"/>
              <a:buChar char="●"/>
            </a:pPr>
            <a:r>
              <a:rPr lang="en-GB"/>
              <a:t>Design Tools Familiarization (use Canva for creating visually appealing graphics)</a:t>
            </a:r>
            <a:endParaRPr/>
          </a:p>
          <a:p>
            <a:pPr marL="457200" lvl="0" indent="-317500" algn="l" rtl="0">
              <a:spcBef>
                <a:spcPts val="0"/>
              </a:spcBef>
              <a:spcAft>
                <a:spcPts val="0"/>
              </a:spcAft>
              <a:buSzPts val="1400"/>
              <a:buChar char="●"/>
            </a:pPr>
            <a:r>
              <a:rPr lang="en-GB" b="1"/>
              <a:t>Video Creation:</a:t>
            </a:r>
            <a:r>
              <a:rPr lang="en-GB"/>
              <a:t> Utilize VN or any video editor of your choice to create videos related to the chosen topic.</a:t>
            </a:r>
            <a:endParaRPr/>
          </a:p>
        </p:txBody>
      </p:sp>
      <p:sp>
        <p:nvSpPr>
          <p:cNvPr id="124" name="Google Shape;124;p24"/>
          <p:cNvSpPr txBox="1"/>
          <p:nvPr/>
        </p:nvSpPr>
        <p:spPr>
          <a:xfrm>
            <a:off x="766950" y="1281450"/>
            <a:ext cx="7610100" cy="11136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2900" b="1" dirty="0">
                <a:solidFill>
                  <a:srgbClr val="434343"/>
                </a:solidFill>
              </a:rPr>
              <a:t>Designs/Video Editing</a:t>
            </a:r>
            <a:endParaRPr sz="2900" b="1" dirty="0">
              <a:solidFill>
                <a:srgbClr val="434343"/>
              </a:solidFill>
            </a:endParaRPr>
          </a:p>
          <a:p>
            <a:pPr marL="0" lvl="0" indent="0" algn="l" rtl="0">
              <a:spcBef>
                <a:spcPts val="0"/>
              </a:spcBef>
              <a:spcAft>
                <a:spcPts val="0"/>
              </a:spcAft>
              <a:buNone/>
            </a:pPr>
            <a:endParaRPr sz="2700" dirty="0"/>
          </a:p>
        </p:txBody>
      </p:sp>
      <p:pic>
        <p:nvPicPr>
          <p:cNvPr id="2" name="navya herbals 02">
            <a:hlinkClick r:id="" action="ppaction://media"/>
            <a:extLst>
              <a:ext uri="{FF2B5EF4-FFF2-40B4-BE49-F238E27FC236}">
                <a16:creationId xmlns="" xmlns:a16="http://schemas.microsoft.com/office/drawing/2014/main" id="{4161813F-1475-D321-2434-C8D18D2CAC7F}"/>
              </a:ext>
            </a:extLst>
          </p:cNvPr>
          <p:cNvPicPr>
            <a:picLocks noChangeAspect="1"/>
          </p:cNvPicPr>
          <p:nvPr>
            <a:videoFile r:link="rId1"/>
            <p:extLst>
              <p:ext uri="{DAA4B4D4-6D71-4841-9C94-3DE7FCFB9230}">
                <p14:media xmlns="" xmlns:p14="http://schemas.microsoft.com/office/powerpoint/2010/main" r:embed="rId4"/>
              </p:ext>
            </p:extLst>
          </p:nvPr>
        </p:nvPicPr>
        <p:blipFill>
          <a:blip r:embed="rId5"/>
          <a:stretch>
            <a:fillRect/>
          </a:stretch>
        </p:blipFill>
        <p:spPr>
          <a:xfrm>
            <a:off x="2781295" y="2942561"/>
            <a:ext cx="3376800" cy="1828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1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5"/>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b="1">
                <a:solidFill>
                  <a:srgbClr val="434343"/>
                </a:solidFill>
              </a:rPr>
              <a:t>Part 4: Content Creation and Curation (Post creations, Designs/Video Editing, Ad Campaigns over Social Media and Email Ideation and Creation) </a:t>
            </a:r>
            <a:endParaRPr/>
          </a:p>
        </p:txBody>
      </p:sp>
      <p:sp>
        <p:nvSpPr>
          <p:cNvPr id="130" name="Google Shape;130;p25"/>
          <p:cNvSpPr txBox="1"/>
          <p:nvPr/>
        </p:nvSpPr>
        <p:spPr>
          <a:xfrm>
            <a:off x="516300" y="1431975"/>
            <a:ext cx="8187600" cy="830966"/>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b="1" dirty="0"/>
              <a:t>Ad Campaigns over Social Media:</a:t>
            </a:r>
            <a:endParaRPr b="1"/>
          </a:p>
          <a:p>
            <a:pPr marL="0" lvl="0" indent="0" algn="l" rtl="0">
              <a:spcBef>
                <a:spcPts val="0"/>
              </a:spcBef>
              <a:spcAft>
                <a:spcPts val="0"/>
              </a:spcAft>
              <a:buNone/>
            </a:pPr>
            <a:endParaRPr/>
          </a:p>
          <a:p>
            <a:pPr marL="457200" lvl="0" indent="0" algn="l" rtl="0">
              <a:spcBef>
                <a:spcPts val="0"/>
              </a:spcBef>
              <a:spcAft>
                <a:spcPts val="0"/>
              </a:spcAft>
              <a:buNone/>
            </a:pPr>
            <a:endParaRPr/>
          </a:p>
        </p:txBody>
      </p:sp>
      <p:sp>
        <p:nvSpPr>
          <p:cNvPr id="131" name="Google Shape;131;p25"/>
          <p:cNvSpPr txBox="1"/>
          <p:nvPr/>
        </p:nvSpPr>
        <p:spPr>
          <a:xfrm>
            <a:off x="719325" y="919500"/>
            <a:ext cx="7610100" cy="849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2100" b="1" dirty="0">
                <a:solidFill>
                  <a:srgbClr val="434343"/>
                </a:solidFill>
              </a:rPr>
              <a:t>Social Media Ad Campaigns</a:t>
            </a:r>
            <a:endParaRPr sz="2100" b="1">
              <a:solidFill>
                <a:srgbClr val="434343"/>
              </a:solidFill>
            </a:endParaRPr>
          </a:p>
          <a:p>
            <a:pPr marL="0" lvl="0" indent="0" algn="l" rtl="0">
              <a:spcBef>
                <a:spcPts val="0"/>
              </a:spcBef>
              <a:spcAft>
                <a:spcPts val="0"/>
              </a:spcAft>
              <a:buNone/>
            </a:pPr>
            <a:endParaRPr sz="1900"/>
          </a:p>
        </p:txBody>
      </p:sp>
      <p:pic>
        <p:nvPicPr>
          <p:cNvPr id="1026" name="Picture 2"/>
          <p:cNvPicPr>
            <a:picLocks noChangeAspect="1" noChangeArrowheads="1"/>
          </p:cNvPicPr>
          <p:nvPr/>
        </p:nvPicPr>
        <p:blipFill>
          <a:blip r:embed="rId3"/>
          <a:srcRect/>
          <a:stretch>
            <a:fillRect/>
          </a:stretch>
        </p:blipFill>
        <p:spPr bwMode="auto">
          <a:xfrm>
            <a:off x="1710745" y="2060035"/>
            <a:ext cx="2374184" cy="2490700"/>
          </a:xfrm>
          <a:prstGeom prst="rect">
            <a:avLst/>
          </a:prstGeom>
          <a:noFill/>
          <a:ln w="9525">
            <a:noFill/>
            <a:miter lim="800000"/>
            <a:headEnd/>
            <a:tailEnd/>
          </a:ln>
          <a:effectLst/>
        </p:spPr>
      </p:pic>
      <p:pic>
        <p:nvPicPr>
          <p:cNvPr id="1027" name="Picture 3"/>
          <p:cNvPicPr>
            <a:picLocks noChangeAspect="1" noChangeArrowheads="1"/>
          </p:cNvPicPr>
          <p:nvPr/>
        </p:nvPicPr>
        <p:blipFill>
          <a:blip r:embed="rId4"/>
          <a:srcRect/>
          <a:stretch>
            <a:fillRect/>
          </a:stretch>
        </p:blipFill>
        <p:spPr bwMode="auto">
          <a:xfrm>
            <a:off x="5055551" y="2058090"/>
            <a:ext cx="2460747" cy="2460747"/>
          </a:xfrm>
          <a:prstGeom prst="rect">
            <a:avLst/>
          </a:prstGeom>
          <a:noFill/>
          <a:ln w="9525">
            <a:noFill/>
            <a:miter lim="800000"/>
            <a:headEnd/>
            <a:tailEnd/>
          </a:ln>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7"/>
          <p:cNvSpPr txBox="1"/>
          <p:nvPr/>
        </p:nvSpPr>
        <p:spPr>
          <a:xfrm>
            <a:off x="181350" y="323700"/>
            <a:ext cx="87813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b="1">
                <a:solidFill>
                  <a:srgbClr val="434343"/>
                </a:solidFill>
              </a:rPr>
              <a:t>Part 4: Content Creation and Curation (Post creations, Designs/Video Editing, Ad Campaigns over Social Media and Email Ideation and Creation) </a:t>
            </a:r>
            <a:endParaRPr/>
          </a:p>
        </p:txBody>
      </p:sp>
      <p:sp>
        <p:nvSpPr>
          <p:cNvPr id="143" name="Google Shape;143;p27"/>
          <p:cNvSpPr txBox="1"/>
          <p:nvPr/>
        </p:nvSpPr>
        <p:spPr>
          <a:xfrm>
            <a:off x="478200" y="2022525"/>
            <a:ext cx="8187600" cy="14775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b="1"/>
              <a:t>Ad Campaigns for email marketing:</a:t>
            </a:r>
            <a:endParaRPr b="1"/>
          </a:p>
          <a:p>
            <a:pPr marL="457200" lvl="0" indent="0" algn="l" rtl="0">
              <a:spcBef>
                <a:spcPts val="0"/>
              </a:spcBef>
              <a:spcAft>
                <a:spcPts val="0"/>
              </a:spcAft>
              <a:buNone/>
            </a:pPr>
            <a:endParaRPr b="1"/>
          </a:p>
          <a:p>
            <a:pPr marL="457200" lvl="0" indent="0" algn="l" rtl="0">
              <a:spcBef>
                <a:spcPts val="0"/>
              </a:spcBef>
              <a:spcAft>
                <a:spcPts val="0"/>
              </a:spcAft>
              <a:buNone/>
            </a:pPr>
            <a:r>
              <a:rPr lang="en-GB"/>
              <a:t>Come up with 2 email ad campaigns with the mentioned goals: </a:t>
            </a:r>
            <a:r>
              <a:rPr lang="en-GB">
                <a:solidFill>
                  <a:schemeClr val="dk1"/>
                </a:solidFill>
              </a:rPr>
              <a:t>brand awareness &amp; generating leads </a:t>
            </a:r>
            <a:endParaRPr/>
          </a:p>
          <a:p>
            <a:pPr marL="0" lvl="0" indent="0" algn="l" rtl="0">
              <a:spcBef>
                <a:spcPts val="0"/>
              </a:spcBef>
              <a:spcAft>
                <a:spcPts val="0"/>
              </a:spcAft>
              <a:buNone/>
            </a:pPr>
            <a:endParaRPr/>
          </a:p>
          <a:p>
            <a:pPr marL="457200" lvl="0" indent="0" algn="l" rtl="0">
              <a:spcBef>
                <a:spcPts val="0"/>
              </a:spcBef>
              <a:spcAft>
                <a:spcPts val="0"/>
              </a:spcAft>
              <a:buNone/>
            </a:pPr>
            <a:endParaRPr/>
          </a:p>
        </p:txBody>
      </p:sp>
      <p:sp>
        <p:nvSpPr>
          <p:cNvPr id="144" name="Google Shape;144;p27"/>
          <p:cNvSpPr txBox="1"/>
          <p:nvPr/>
        </p:nvSpPr>
        <p:spPr>
          <a:xfrm>
            <a:off x="766950" y="1281450"/>
            <a:ext cx="7610100" cy="849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2100" b="1">
                <a:solidFill>
                  <a:srgbClr val="434343"/>
                </a:solidFill>
              </a:rPr>
              <a:t>Email Ad Campaigns</a:t>
            </a:r>
            <a:endParaRPr sz="2100" b="1">
              <a:solidFill>
                <a:srgbClr val="434343"/>
              </a:solidFill>
            </a:endParaRPr>
          </a:p>
          <a:p>
            <a:pPr marL="0" lvl="0" indent="0" algn="l" rtl="0">
              <a:spcBef>
                <a:spcPts val="0"/>
              </a:spcBef>
              <a:spcAft>
                <a:spcPts val="0"/>
              </a:spcAft>
              <a:buNone/>
            </a:pPr>
            <a:endParaRPr sz="19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8"/>
          <p:cNvSpPr txBox="1"/>
          <p:nvPr/>
        </p:nvSpPr>
        <p:spPr>
          <a:xfrm>
            <a:off x="684374" y="294004"/>
            <a:ext cx="7610100" cy="849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2100" b="1" dirty="0">
                <a:solidFill>
                  <a:srgbClr val="434343"/>
                </a:solidFill>
              </a:rPr>
              <a:t>Email Ad Campaign 1 - Brand Awareness</a:t>
            </a:r>
            <a:endParaRPr sz="2100" b="1">
              <a:solidFill>
                <a:srgbClr val="434343"/>
              </a:solidFill>
            </a:endParaRPr>
          </a:p>
          <a:p>
            <a:pPr marL="0" lvl="0" indent="0" algn="l" rtl="0">
              <a:spcBef>
                <a:spcPts val="0"/>
              </a:spcBef>
              <a:spcAft>
                <a:spcPts val="0"/>
              </a:spcAft>
              <a:buNone/>
            </a:pPr>
            <a:r>
              <a:rPr lang="en-GB" sz="1900" dirty="0"/>
              <a:t>(insert </a:t>
            </a:r>
            <a:r>
              <a:rPr lang="en-GB" sz="1900" dirty="0" err="1"/>
              <a:t>emailer</a:t>
            </a:r>
            <a:r>
              <a:rPr lang="en-GB" sz="1900" dirty="0"/>
              <a:t> image)</a:t>
            </a:r>
            <a:endParaRPr sz="1900"/>
          </a:p>
        </p:txBody>
      </p:sp>
      <p:pic>
        <p:nvPicPr>
          <p:cNvPr id="2050" name="Picture 2"/>
          <p:cNvPicPr>
            <a:picLocks noChangeAspect="1" noChangeArrowheads="1"/>
          </p:cNvPicPr>
          <p:nvPr/>
        </p:nvPicPr>
        <p:blipFill>
          <a:blip r:embed="rId3"/>
          <a:srcRect/>
          <a:stretch>
            <a:fillRect/>
          </a:stretch>
        </p:blipFill>
        <p:spPr bwMode="auto">
          <a:xfrm>
            <a:off x="731300" y="733848"/>
            <a:ext cx="7742712" cy="4017766"/>
          </a:xfrm>
          <a:prstGeom prst="rect">
            <a:avLst/>
          </a:prstGeom>
          <a:noFill/>
          <a:ln w="9525">
            <a:noFill/>
            <a:miter lim="800000"/>
            <a:headEnd/>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9"/>
          <p:cNvSpPr txBox="1"/>
          <p:nvPr/>
        </p:nvSpPr>
        <p:spPr>
          <a:xfrm>
            <a:off x="713787" y="204716"/>
            <a:ext cx="7610100" cy="848664"/>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2100" b="1" dirty="0">
                <a:solidFill>
                  <a:srgbClr val="434343"/>
                </a:solidFill>
              </a:rPr>
              <a:t>Email Ad Campaign 2 - Lead Generation</a:t>
            </a:r>
            <a:endParaRPr sz="2100" b="1">
              <a:solidFill>
                <a:srgbClr val="434343"/>
              </a:solidFill>
            </a:endParaRPr>
          </a:p>
          <a:p>
            <a:pPr marL="0" lvl="0" indent="0" algn="l" rtl="0">
              <a:spcBef>
                <a:spcPts val="0"/>
              </a:spcBef>
              <a:spcAft>
                <a:spcPts val="0"/>
              </a:spcAft>
              <a:buNone/>
            </a:pPr>
            <a:endParaRPr sz="1900"/>
          </a:p>
        </p:txBody>
      </p:sp>
      <p:pic>
        <p:nvPicPr>
          <p:cNvPr id="1026" name="Picture 2"/>
          <p:cNvPicPr>
            <a:picLocks noChangeAspect="1" noChangeArrowheads="1"/>
          </p:cNvPicPr>
          <p:nvPr/>
        </p:nvPicPr>
        <p:blipFill>
          <a:blip r:embed="rId3"/>
          <a:srcRect/>
          <a:stretch>
            <a:fillRect/>
          </a:stretch>
        </p:blipFill>
        <p:spPr bwMode="auto">
          <a:xfrm>
            <a:off x="627321" y="689798"/>
            <a:ext cx="7634177" cy="4112188"/>
          </a:xfrm>
          <a:prstGeom prst="rect">
            <a:avLst/>
          </a:prstGeom>
          <a:noFill/>
          <a:ln w="9525">
            <a:noFill/>
            <a:miter lim="800000"/>
            <a:headEnd/>
            <a:tailEnd/>
          </a:ln>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30"/>
          <p:cNvSpPr txBox="1"/>
          <p:nvPr/>
        </p:nvSpPr>
        <p:spPr>
          <a:xfrm>
            <a:off x="0" y="428475"/>
            <a:ext cx="8781300" cy="648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b="1" dirty="0">
                <a:solidFill>
                  <a:srgbClr val="434343"/>
                </a:solidFill>
              </a:rPr>
              <a:t>Part 4: Content Creation and </a:t>
            </a:r>
            <a:r>
              <a:rPr lang="en-GB" b="1" dirty="0" err="1">
                <a:solidFill>
                  <a:srgbClr val="434343"/>
                </a:solidFill>
              </a:rPr>
              <a:t>Curation</a:t>
            </a:r>
            <a:r>
              <a:rPr lang="en-GB" b="1" dirty="0">
                <a:solidFill>
                  <a:srgbClr val="434343"/>
                </a:solidFill>
              </a:rPr>
              <a:t> (Post creations, Designs/Video </a:t>
            </a:r>
            <a:endParaRPr b="1">
              <a:solidFill>
                <a:srgbClr val="434343"/>
              </a:solidFill>
            </a:endParaRPr>
          </a:p>
          <a:p>
            <a:pPr marL="0" lvl="0" indent="0" algn="ctr" rtl="0">
              <a:lnSpc>
                <a:spcPct val="115000"/>
              </a:lnSpc>
              <a:spcBef>
                <a:spcPts val="0"/>
              </a:spcBef>
              <a:spcAft>
                <a:spcPts val="0"/>
              </a:spcAft>
              <a:buNone/>
            </a:pPr>
            <a:r>
              <a:rPr lang="en-GB" b="1" dirty="0">
                <a:solidFill>
                  <a:srgbClr val="434343"/>
                </a:solidFill>
              </a:rPr>
              <a:t>Editing, Ad Campaigns over Social Media and Email Ideation and Creation) </a:t>
            </a:r>
            <a:endParaRPr/>
          </a:p>
        </p:txBody>
      </p:sp>
      <p:sp>
        <p:nvSpPr>
          <p:cNvPr id="160" name="Google Shape;160;p30"/>
          <p:cNvSpPr txBox="1"/>
          <p:nvPr/>
        </p:nvSpPr>
        <p:spPr>
          <a:xfrm>
            <a:off x="468675" y="923925"/>
            <a:ext cx="8187600" cy="104641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GB" dirty="0"/>
              <a:t>Reflect on the content creation and </a:t>
            </a:r>
            <a:r>
              <a:rPr lang="en-GB" dirty="0" err="1"/>
              <a:t>curation</a:t>
            </a:r>
            <a:r>
              <a:rPr lang="en-GB" dirty="0"/>
              <a:t> process, discussing the challenges faced and lessons learned.</a:t>
            </a:r>
            <a:endParaRPr/>
          </a:p>
          <a:p>
            <a:pPr marL="457200" lvl="0" indent="0" algn="l" rtl="0">
              <a:spcBef>
                <a:spcPts val="0"/>
              </a:spcBef>
              <a:spcAft>
                <a:spcPts val="0"/>
              </a:spcAft>
              <a:buNone/>
            </a:pPr>
            <a:endParaRPr/>
          </a:p>
        </p:txBody>
      </p:sp>
      <p:sp>
        <p:nvSpPr>
          <p:cNvPr id="4" name="Rectangle 3"/>
          <p:cNvSpPr/>
          <p:nvPr/>
        </p:nvSpPr>
        <p:spPr>
          <a:xfrm>
            <a:off x="428625" y="1748850"/>
            <a:ext cx="8210550" cy="738664"/>
          </a:xfrm>
          <a:prstGeom prst="rect">
            <a:avLst/>
          </a:prstGeom>
        </p:spPr>
        <p:txBody>
          <a:bodyPr wrap="square">
            <a:spAutoFit/>
          </a:bodyPr>
          <a:lstStyle/>
          <a:p>
            <a:r>
              <a:rPr lang="en-US" dirty="0"/>
              <a:t>Creating and </a:t>
            </a:r>
            <a:r>
              <a:rPr lang="en-US" dirty="0" err="1"/>
              <a:t>curating</a:t>
            </a:r>
            <a:r>
              <a:rPr lang="en-US" dirty="0"/>
              <a:t> content for a Himalaya herbal product involves several steps to ensure that the content is informative, engaging, and aligns with the brand's values. Here's a step-by-step guide for the content creation and </a:t>
            </a:r>
            <a:r>
              <a:rPr lang="en-US" dirty="0" err="1"/>
              <a:t>curation</a:t>
            </a:r>
            <a:r>
              <a:rPr lang="en-US" dirty="0"/>
              <a:t> process:</a:t>
            </a:r>
          </a:p>
        </p:txBody>
      </p:sp>
      <p:sp>
        <p:nvSpPr>
          <p:cNvPr id="5" name="Rectangle 4"/>
          <p:cNvSpPr/>
          <p:nvPr/>
        </p:nvSpPr>
        <p:spPr>
          <a:xfrm>
            <a:off x="552449" y="2546003"/>
            <a:ext cx="8181975" cy="954107"/>
          </a:xfrm>
          <a:prstGeom prst="rect">
            <a:avLst/>
          </a:prstGeom>
        </p:spPr>
        <p:txBody>
          <a:bodyPr wrap="square">
            <a:spAutoFit/>
          </a:bodyPr>
          <a:lstStyle/>
          <a:p>
            <a:r>
              <a:rPr lang="en-US" dirty="0"/>
              <a:t>1. Understand the Product and Brand:   - Familiarize yourself with the specific Himalaya herbal product you're working on. Understand its ingredients, benefits, target audience, and unique selling points.   - Gain a deep understanding of the Himalaya brand, its mission, values, and messaging guidelines.</a:t>
            </a:r>
          </a:p>
        </p:txBody>
      </p:sp>
      <p:sp>
        <p:nvSpPr>
          <p:cNvPr id="6" name="Rectangle 5"/>
          <p:cNvSpPr/>
          <p:nvPr/>
        </p:nvSpPr>
        <p:spPr>
          <a:xfrm>
            <a:off x="514350" y="3513922"/>
            <a:ext cx="8096250" cy="738664"/>
          </a:xfrm>
          <a:prstGeom prst="rect">
            <a:avLst/>
          </a:prstGeom>
        </p:spPr>
        <p:txBody>
          <a:bodyPr wrap="square">
            <a:spAutoFit/>
          </a:bodyPr>
          <a:lstStyle/>
          <a:p>
            <a:r>
              <a:rPr lang="en-US" dirty="0"/>
              <a:t>2. Define the Content Objectives:   - Determine the goals of the content. Are you aiming to educate customers, promote the product, or showcase its uses? Clear objectives will guide your content creation.</a:t>
            </a:r>
          </a:p>
        </p:txBody>
      </p:sp>
      <p:sp>
        <p:nvSpPr>
          <p:cNvPr id="7" name="Rectangle 6"/>
          <p:cNvSpPr/>
          <p:nvPr/>
        </p:nvSpPr>
        <p:spPr>
          <a:xfrm>
            <a:off x="533400" y="4314022"/>
            <a:ext cx="8048625" cy="523220"/>
          </a:xfrm>
          <a:prstGeom prst="rect">
            <a:avLst/>
          </a:prstGeom>
        </p:spPr>
        <p:txBody>
          <a:bodyPr wrap="square">
            <a:spAutoFit/>
          </a:bodyPr>
          <a:lstStyle/>
          <a:p>
            <a:r>
              <a:rPr lang="en-US" dirty="0"/>
              <a:t>3. Identify the Target Audience:   - Know who the content is intended for. Define the demographics, preferences, and pain points of the target audience to tailor the content accordingly.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p:nvPr/>
        </p:nvSpPr>
        <p:spPr>
          <a:xfrm>
            <a:off x="1143000" y="0"/>
            <a:ext cx="7176900" cy="85712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900" b="1" dirty="0">
                <a:solidFill>
                  <a:srgbClr val="434343"/>
                </a:solidFill>
              </a:rPr>
              <a:t>Part 1: Brand study, Competitor Analysis &amp; Buyer’s/Audience’s Persona</a:t>
            </a:r>
            <a:endParaRPr sz="1900"/>
          </a:p>
        </p:txBody>
      </p:sp>
      <p:sp>
        <p:nvSpPr>
          <p:cNvPr id="68" name="Google Shape;68;p15"/>
          <p:cNvSpPr txBox="1"/>
          <p:nvPr/>
        </p:nvSpPr>
        <p:spPr>
          <a:xfrm>
            <a:off x="1297174" y="428563"/>
            <a:ext cx="6372446" cy="6986498"/>
          </a:xfrm>
          <a:prstGeom prst="rect">
            <a:avLst/>
          </a:prstGeom>
          <a:noFill/>
          <a:ln>
            <a:noFill/>
          </a:ln>
        </p:spPr>
        <p:txBody>
          <a:bodyPr spcFirstLastPara="1" wrap="square" lIns="91425" tIns="91425" rIns="91425" bIns="91425" anchor="t" anchorCtr="0">
            <a:spAutoFit/>
          </a:bodyPr>
          <a:lstStyle/>
          <a:p>
            <a:pPr marL="457200" lvl="0" indent="-317500">
              <a:buSzPts val="1400"/>
            </a:pPr>
            <a:r>
              <a:rPr lang="en-GB" sz="5000" b="1" dirty="0"/>
              <a:t>.</a:t>
            </a:r>
            <a:r>
              <a:rPr lang="en-GB" b="1" dirty="0"/>
              <a:t> Research Brand Identity: </a:t>
            </a:r>
            <a:r>
              <a:rPr lang="en-GB" dirty="0"/>
              <a:t>Study the brand‘s mission, values, vision, and unique selling propositions (USPs).</a:t>
            </a:r>
            <a:endParaRPr dirty="0"/>
          </a:p>
          <a:p>
            <a:pPr marL="0" lvl="0" indent="0" algn="l" rtl="0">
              <a:spcBef>
                <a:spcPts val="0"/>
              </a:spcBef>
              <a:spcAft>
                <a:spcPts val="0"/>
              </a:spcAft>
              <a:buNone/>
            </a:pPr>
            <a:r>
              <a:rPr lang="en-GB" b="1" dirty="0"/>
              <a:t>Mission/Values:</a:t>
            </a:r>
          </a:p>
          <a:p>
            <a:pPr marL="0" lvl="0" indent="0" algn="l" rtl="0">
              <a:spcBef>
                <a:spcPts val="0"/>
              </a:spcBef>
              <a:spcAft>
                <a:spcPts val="0"/>
              </a:spcAft>
              <a:buNone/>
            </a:pPr>
            <a:r>
              <a:rPr lang="en-GB" dirty="0"/>
              <a:t>H</a:t>
            </a:r>
            <a:r>
              <a:rPr lang="en-US" dirty="0" err="1"/>
              <a:t>imalaya</a:t>
            </a:r>
            <a:r>
              <a:rPr lang="en-US" dirty="0"/>
              <a:t> as a science-based, problem-solving, head-to-heel brand, harnessed from nature's wealth and characterized by trust and healthy lives. Himalaya is a nature’s finest , time-tested formulas and ethical sourcing.</a:t>
            </a:r>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Brand </a:t>
            </a:r>
            <a:r>
              <a:rPr lang="en-US" b="1" dirty="0" err="1"/>
              <a:t>Colours</a:t>
            </a:r>
            <a:r>
              <a:rPr lang="en-US" b="1" dirty="0"/>
              <a:t>:</a:t>
            </a:r>
          </a:p>
          <a:p>
            <a:pPr marL="0" lvl="0" indent="0" algn="l" rtl="0">
              <a:spcBef>
                <a:spcPts val="0"/>
              </a:spcBef>
              <a:spcAft>
                <a:spcPts val="0"/>
              </a:spcAft>
              <a:buNone/>
            </a:pPr>
            <a:r>
              <a:rPr lang="en-US" dirty="0"/>
              <a:t>Classical Himalaya teal and green.</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logo: </a:t>
            </a:r>
          </a:p>
          <a:p>
            <a:endParaRPr lang="en-US" b="1" dirty="0"/>
          </a:p>
          <a:p>
            <a:pPr marL="0" lvl="0" indent="0" algn="l" rtl="0">
              <a:spcBef>
                <a:spcPts val="0"/>
              </a:spcBef>
              <a:spcAft>
                <a:spcPts val="0"/>
              </a:spcAft>
              <a:buNone/>
            </a:pPr>
            <a:r>
              <a:rPr lang="en-GB" b="1" dirty="0"/>
              <a:t>USP:</a:t>
            </a:r>
          </a:p>
          <a:p>
            <a:pPr lvl="0"/>
            <a:r>
              <a:rPr lang="en-GB" dirty="0"/>
              <a:t>The USP of Himalaya herbals is to offer a unique blend of ancient wisdom, modern science and a commitment to sustainability, making them a preferred choice for those seeking natural and reliable wellness solutions.</a:t>
            </a:r>
            <a:endParaRPr lang="en-GB" b="1" dirty="0"/>
          </a:p>
          <a:p>
            <a:pPr lvl="0"/>
            <a:endParaRPr lang="en-GB" b="1" dirty="0"/>
          </a:p>
          <a:p>
            <a:pPr lvl="0"/>
            <a:r>
              <a:rPr lang="en-GB" b="1" dirty="0"/>
              <a:t>Tagline:</a:t>
            </a:r>
            <a:r>
              <a:rPr lang="en-GB" dirty="0"/>
              <a:t> Naturally powerful, purely Himalaya</a:t>
            </a:r>
          </a:p>
          <a:p>
            <a:pPr lvl="0"/>
            <a:endParaRPr lang="en-GB" dirty="0"/>
          </a:p>
          <a:p>
            <a:pPr lvl="0"/>
            <a:r>
              <a:rPr lang="en-GB" dirty="0"/>
              <a:t>.</a:t>
            </a:r>
          </a:p>
          <a:p>
            <a:pPr lvl="0"/>
            <a:endParaRPr lang="en-GB" dirty="0"/>
          </a:p>
          <a:p>
            <a:pPr lvl="0"/>
            <a:endParaRPr lang="en-GB" b="1" dirty="0"/>
          </a:p>
          <a:p>
            <a:pPr lvl="0"/>
            <a:endParaRPr lang="en-GB" b="1" dirty="0"/>
          </a:p>
          <a:p>
            <a:endParaRPr dirty="0"/>
          </a:p>
          <a:p>
            <a:pPr marL="0" lvl="0" indent="0" algn="l" rtl="0">
              <a:spcBef>
                <a:spcPts val="0"/>
              </a:spcBef>
              <a:spcAft>
                <a:spcPts val="0"/>
              </a:spcAft>
              <a:buNone/>
            </a:pPr>
            <a:endParaRPr dirty="0"/>
          </a:p>
          <a:p>
            <a:pPr marL="0" lvl="0" indent="0" algn="l" rtl="0">
              <a:spcBef>
                <a:spcPts val="0"/>
              </a:spcBef>
              <a:spcAft>
                <a:spcPts val="0"/>
              </a:spcAft>
              <a:buNone/>
            </a:pPr>
            <a:endParaRPr b="1"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3" name="Picture 2">
            <a:extLst>
              <a:ext uri="{FF2B5EF4-FFF2-40B4-BE49-F238E27FC236}">
                <a16:creationId xmlns="" xmlns:a16="http://schemas.microsoft.com/office/drawing/2014/main" id="{668C1D2D-C6F0-E1EA-E8C8-1EF04925B949}"/>
              </a:ext>
            </a:extLst>
          </p:cNvPr>
          <p:cNvPicPr>
            <a:picLocks noChangeAspect="1"/>
          </p:cNvPicPr>
          <p:nvPr/>
        </p:nvPicPr>
        <p:blipFill>
          <a:blip r:embed="rId3"/>
          <a:stretch>
            <a:fillRect/>
          </a:stretch>
        </p:blipFill>
        <p:spPr>
          <a:xfrm>
            <a:off x="1640105" y="2888148"/>
            <a:ext cx="1949302" cy="1096482"/>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9100" y="351622"/>
            <a:ext cx="8096250" cy="523220"/>
          </a:xfrm>
          <a:prstGeom prst="rect">
            <a:avLst/>
          </a:prstGeom>
        </p:spPr>
        <p:txBody>
          <a:bodyPr wrap="square">
            <a:spAutoFit/>
          </a:bodyPr>
          <a:lstStyle/>
          <a:p>
            <a:r>
              <a:rPr lang="en-US" dirty="0"/>
              <a:t>4. Conduct Research:   - Research the product's ingredients, benefits, and potential applications. Gather scientific data, customer reviews, and testimonials to add credibility to the content.</a:t>
            </a:r>
          </a:p>
        </p:txBody>
      </p:sp>
      <p:sp>
        <p:nvSpPr>
          <p:cNvPr id="3" name="Rectangle 2"/>
          <p:cNvSpPr/>
          <p:nvPr/>
        </p:nvSpPr>
        <p:spPr>
          <a:xfrm>
            <a:off x="419100" y="932647"/>
            <a:ext cx="7715249" cy="738664"/>
          </a:xfrm>
          <a:prstGeom prst="rect">
            <a:avLst/>
          </a:prstGeom>
        </p:spPr>
        <p:txBody>
          <a:bodyPr wrap="square">
            <a:spAutoFit/>
          </a:bodyPr>
          <a:lstStyle/>
          <a:p>
            <a:r>
              <a:rPr lang="en-US" dirty="0"/>
              <a:t>5. Content Formats:   - Choose suitable content formats based on the audience and objectives. Content can include blog posts, social media posts, videos, </a:t>
            </a:r>
            <a:r>
              <a:rPr lang="en-US" dirty="0" err="1"/>
              <a:t>infographics</a:t>
            </a:r>
            <a:r>
              <a:rPr lang="en-US" dirty="0"/>
              <a:t>, product guides, and more.</a:t>
            </a:r>
          </a:p>
        </p:txBody>
      </p:sp>
      <p:sp>
        <p:nvSpPr>
          <p:cNvPr id="4" name="Rectangle 3"/>
          <p:cNvSpPr/>
          <p:nvPr/>
        </p:nvSpPr>
        <p:spPr>
          <a:xfrm>
            <a:off x="428625" y="1732747"/>
            <a:ext cx="7610475" cy="523220"/>
          </a:xfrm>
          <a:prstGeom prst="rect">
            <a:avLst/>
          </a:prstGeom>
        </p:spPr>
        <p:txBody>
          <a:bodyPr wrap="square">
            <a:spAutoFit/>
          </a:bodyPr>
          <a:lstStyle/>
          <a:p>
            <a:r>
              <a:rPr lang="en-US" dirty="0"/>
              <a:t>6. Storytelling and Messaging:   - Craft compelling narratives and key messages that resonate with the audience and highlight the product's unique selling propositions.</a:t>
            </a:r>
          </a:p>
        </p:txBody>
      </p:sp>
      <p:sp>
        <p:nvSpPr>
          <p:cNvPr id="5" name="Rectangle 4"/>
          <p:cNvSpPr/>
          <p:nvPr/>
        </p:nvSpPr>
        <p:spPr>
          <a:xfrm>
            <a:off x="419100" y="2351872"/>
            <a:ext cx="7677150" cy="738664"/>
          </a:xfrm>
          <a:prstGeom prst="rect">
            <a:avLst/>
          </a:prstGeom>
        </p:spPr>
        <p:txBody>
          <a:bodyPr wrap="square">
            <a:spAutoFit/>
          </a:bodyPr>
          <a:lstStyle/>
          <a:p>
            <a:r>
              <a:rPr lang="en-US" dirty="0"/>
              <a:t>7. Compliance and Legal Review:   - Ensure that the content adheres to all relevant regulations and doesn't make false claims. Comply with advertising and health regulations in the target markets.</a:t>
            </a:r>
          </a:p>
        </p:txBody>
      </p:sp>
      <p:sp>
        <p:nvSpPr>
          <p:cNvPr id="7" name="Rectangle 6"/>
          <p:cNvSpPr/>
          <p:nvPr/>
        </p:nvSpPr>
        <p:spPr>
          <a:xfrm>
            <a:off x="428625" y="3161497"/>
            <a:ext cx="8258175" cy="523220"/>
          </a:xfrm>
          <a:prstGeom prst="rect">
            <a:avLst/>
          </a:prstGeom>
        </p:spPr>
        <p:txBody>
          <a:bodyPr wrap="square">
            <a:spAutoFit/>
          </a:bodyPr>
          <a:lstStyle/>
          <a:p>
            <a:r>
              <a:rPr lang="en-US" dirty="0"/>
              <a:t>8. Visual Assets:   - Create or source high-quality images, graphics, and videos that complement the content and showcase the product's features effectively.</a:t>
            </a:r>
          </a:p>
        </p:txBody>
      </p:sp>
      <p:sp>
        <p:nvSpPr>
          <p:cNvPr id="8" name="Rectangle 7"/>
          <p:cNvSpPr/>
          <p:nvPr/>
        </p:nvSpPr>
        <p:spPr>
          <a:xfrm>
            <a:off x="266699" y="4271486"/>
            <a:ext cx="8353425" cy="738664"/>
          </a:xfrm>
          <a:prstGeom prst="rect">
            <a:avLst/>
          </a:prstGeom>
        </p:spPr>
        <p:txBody>
          <a:bodyPr wrap="square">
            <a:spAutoFit/>
          </a:bodyPr>
          <a:lstStyle/>
          <a:p>
            <a:r>
              <a:rPr lang="en-US" dirty="0"/>
              <a:t>Remember, consistency and authenticity are key to maintaining a strong brand presence. Always prioritize accurate information and customer satisfaction in your content creation and </a:t>
            </a:r>
            <a:r>
              <a:rPr lang="en-US" dirty="0" err="1"/>
              <a:t>curation</a:t>
            </a:r>
            <a:r>
              <a:rPr lang="en-US" dirty="0"/>
              <a:t> process for Himalaya herbal products.</a:t>
            </a:r>
          </a:p>
        </p:txBody>
      </p:sp>
      <p:sp>
        <p:nvSpPr>
          <p:cNvPr id="9" name="Rectangle 8"/>
          <p:cNvSpPr/>
          <p:nvPr/>
        </p:nvSpPr>
        <p:spPr>
          <a:xfrm>
            <a:off x="400050" y="3713947"/>
            <a:ext cx="7677150" cy="523220"/>
          </a:xfrm>
          <a:prstGeom prst="rect">
            <a:avLst/>
          </a:prstGeom>
        </p:spPr>
        <p:txBody>
          <a:bodyPr wrap="square">
            <a:spAutoFit/>
          </a:bodyPr>
          <a:lstStyle/>
          <a:p>
            <a:r>
              <a:rPr lang="en-US" dirty="0"/>
              <a:t>9. Creation and Review:   - Develop the content following the planned formats and messaging. Review and edit the content for accuracy, clarity, and brand alignment.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p:nvPr/>
        </p:nvSpPr>
        <p:spPr>
          <a:xfrm>
            <a:off x="787732" y="649491"/>
            <a:ext cx="7610100" cy="85712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900" b="1" dirty="0">
                <a:solidFill>
                  <a:srgbClr val="434343"/>
                </a:solidFill>
              </a:rPr>
              <a:t>Part 1: Brand study, Competitor Analysis &amp; Buyer’s/Audience’s Persona</a:t>
            </a:r>
            <a:endParaRPr sz="1900"/>
          </a:p>
        </p:txBody>
      </p:sp>
      <p:sp>
        <p:nvSpPr>
          <p:cNvPr id="74" name="Google Shape;74;p16"/>
          <p:cNvSpPr txBox="1"/>
          <p:nvPr/>
        </p:nvSpPr>
        <p:spPr>
          <a:xfrm>
            <a:off x="733932" y="1166290"/>
            <a:ext cx="7728181" cy="298540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GB" b="1" dirty="0"/>
              <a:t>Analyze Brand Messaging:</a:t>
            </a:r>
          </a:p>
          <a:p>
            <a:pPr marL="457200" lvl="0" indent="-317500" algn="l" rtl="0">
              <a:spcBef>
                <a:spcPts val="0"/>
              </a:spcBef>
              <a:spcAft>
                <a:spcPts val="0"/>
              </a:spcAft>
              <a:buSzPts val="1400"/>
              <a:buChar char="●"/>
            </a:pPr>
            <a:endParaRPr lang="en-GB" dirty="0"/>
          </a:p>
          <a:p>
            <a:pPr marL="457200" lvl="0" indent="-317500" algn="l" rtl="0">
              <a:spcBef>
                <a:spcPts val="0"/>
              </a:spcBef>
              <a:spcAft>
                <a:spcPts val="0"/>
              </a:spcAft>
              <a:buSzPts val="1400"/>
              <a:buChar char="●"/>
            </a:pPr>
            <a:r>
              <a:rPr lang="en-GB" dirty="0"/>
              <a:t>Brand message</a:t>
            </a:r>
            <a:r>
              <a:rPr lang="en-US" dirty="0"/>
              <a:t>: ‘Embrace Nature’s Healing Touch with Himalaya Herbal.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a:p>
        </p:txBody>
      </p:sp>
      <p:sp>
        <p:nvSpPr>
          <p:cNvPr id="5" name="Rectangle 4"/>
          <p:cNvSpPr/>
          <p:nvPr/>
        </p:nvSpPr>
        <p:spPr>
          <a:xfrm>
            <a:off x="841663" y="2306785"/>
            <a:ext cx="7668492" cy="954107"/>
          </a:xfrm>
          <a:prstGeom prst="rect">
            <a:avLst/>
          </a:prstGeom>
        </p:spPr>
        <p:txBody>
          <a:bodyPr wrap="square">
            <a:spAutoFit/>
          </a:bodyPr>
          <a:lstStyle/>
          <a:p>
            <a:pPr>
              <a:buFont typeface="Arial" pitchFamily="34" charset="0"/>
              <a:buChar char="•"/>
            </a:pPr>
            <a:r>
              <a:rPr lang="en-US" dirty="0"/>
              <a:t>1. Nature-Centric Approach: The brand message emphasizes a nature-centric approach, positioning Himalaya Herbal as a brand that harnesses the healing power of natural ingredients. It communicates that the products are rooted in the wisdom of nature, appealing to consumers seeking natural and holistic solutions for their health and wellness need.</a:t>
            </a:r>
          </a:p>
        </p:txBody>
      </p:sp>
      <p:sp>
        <p:nvSpPr>
          <p:cNvPr id="7" name="Rectangle 6"/>
          <p:cNvSpPr/>
          <p:nvPr/>
        </p:nvSpPr>
        <p:spPr>
          <a:xfrm rot="10800000" flipV="1">
            <a:off x="949695" y="3364915"/>
            <a:ext cx="7045036" cy="1169551"/>
          </a:xfrm>
          <a:prstGeom prst="rect">
            <a:avLst/>
          </a:prstGeom>
        </p:spPr>
        <p:txBody>
          <a:bodyPr wrap="square">
            <a:spAutoFit/>
          </a:bodyPr>
          <a:lstStyle/>
          <a:p>
            <a:r>
              <a:rPr lang="en-US" dirty="0"/>
              <a:t>2. Healing and Wellbeing: The term "Healing Touch" in the brand message evokes a sense of wellness and healing, suggesting that Himalaya Herbal products are designed to address various health concerns and promote overall well-being. It implies that the products are not just superficial solutions but go deeper to support the body's natural healing processes.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8465" y="318977"/>
            <a:ext cx="8478703" cy="1222744"/>
          </a:xfrm>
        </p:spPr>
        <p:txBody>
          <a:bodyPr>
            <a:noAutofit/>
          </a:bodyPr>
          <a:lstStyle/>
          <a:p>
            <a:r>
              <a:rPr lang="en-US" sz="1400" dirty="0"/>
              <a:t>3.  Embrace and Inclusivity: The word "Embrace" in the brand message implies an open and inclusive approach. It suggests that the brand welcomes consumers from all walks of life to experience the benefits of their herbal products. This inclusivity can resonate with a diverse audience and foster a sense of connection with the brand.</a:t>
            </a:r>
          </a:p>
        </p:txBody>
      </p:sp>
      <p:sp>
        <p:nvSpPr>
          <p:cNvPr id="5" name="Rectangle 4"/>
          <p:cNvSpPr/>
          <p:nvPr/>
        </p:nvSpPr>
        <p:spPr>
          <a:xfrm>
            <a:off x="648586" y="1485848"/>
            <a:ext cx="7825561" cy="954107"/>
          </a:xfrm>
          <a:prstGeom prst="rect">
            <a:avLst/>
          </a:prstGeom>
        </p:spPr>
        <p:txBody>
          <a:bodyPr wrap="square" anchor="ctr">
            <a:spAutoFit/>
          </a:bodyPr>
          <a:lstStyle/>
          <a:p>
            <a:r>
              <a:rPr lang="en-US" dirty="0"/>
              <a:t>4. Trust in Herbal Remedies: By associating with the term "Herbal," the brand message reinforces the notion that Himalaya products are derived from natural plant-based ingredients. It taps into the growing consumer interest in herbal remedies, which are often perceived as safe and gentle alternatives to synthetic products.</a:t>
            </a:r>
          </a:p>
        </p:txBody>
      </p:sp>
      <p:sp>
        <p:nvSpPr>
          <p:cNvPr id="6" name="Rectangle 5"/>
          <p:cNvSpPr/>
          <p:nvPr/>
        </p:nvSpPr>
        <p:spPr>
          <a:xfrm>
            <a:off x="574157" y="2559738"/>
            <a:ext cx="4572000" cy="307777"/>
          </a:xfrm>
          <a:prstGeom prst="rect">
            <a:avLst/>
          </a:prstGeom>
        </p:spPr>
        <p:txBody>
          <a:bodyPr>
            <a:spAutoFit/>
          </a:bodyPr>
          <a:lstStyle/>
          <a:p>
            <a:r>
              <a:rPr lang="en-US" dirty="0"/>
              <a:t>.</a:t>
            </a:r>
          </a:p>
        </p:txBody>
      </p:sp>
      <p:sp>
        <p:nvSpPr>
          <p:cNvPr id="7" name="Rectangle 6"/>
          <p:cNvSpPr/>
          <p:nvPr/>
        </p:nvSpPr>
        <p:spPr>
          <a:xfrm>
            <a:off x="669850" y="2636875"/>
            <a:ext cx="8250865" cy="2031325"/>
          </a:xfrm>
          <a:prstGeom prst="rect">
            <a:avLst/>
          </a:prstGeom>
        </p:spPr>
        <p:txBody>
          <a:bodyPr wrap="square">
            <a:spAutoFit/>
          </a:bodyPr>
          <a:lstStyle/>
          <a:p>
            <a:r>
              <a:rPr lang="en-US" dirty="0"/>
              <a:t>5. Emotional Appeal: The brand message evokes emotions such as comfort, reassurance, and the idea of getting back to nature's roots. It taps into consumers' desire for simplicity, purity, and a return to traditional healing methods, providing a sense of relief in an increasingly fast-paced and complex world.</a:t>
            </a:r>
          </a:p>
          <a:p>
            <a:endParaRPr lang="en-US" b="1" dirty="0"/>
          </a:p>
          <a:p>
            <a:r>
              <a:rPr lang="en-US" dirty="0"/>
              <a:t>6. Brand Essence: The brand message encapsulates the core essence of Himalaya Herbal products, which is the synergy between nature's wisdom and the brand's scientific approach. It positions Himalaya as a trusted and reliable source for natural wellness solutions backed by research and development.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66594" y="308759"/>
            <a:ext cx="1895071" cy="307777"/>
          </a:xfrm>
          <a:prstGeom prst="rect">
            <a:avLst/>
          </a:prstGeom>
        </p:spPr>
        <p:txBody>
          <a:bodyPr wrap="square">
            <a:spAutoFit/>
          </a:bodyPr>
          <a:lstStyle/>
          <a:p>
            <a:pPr>
              <a:buNone/>
            </a:pPr>
            <a:r>
              <a:rPr lang="en-US" b="1" dirty="0"/>
              <a:t>. Brand messaging :</a:t>
            </a:r>
          </a:p>
        </p:txBody>
      </p:sp>
      <p:pic>
        <p:nvPicPr>
          <p:cNvPr id="3074" name="Picture 2" descr="C:\Users\LENOVO\Desktop\arrow.png"/>
          <p:cNvPicPr>
            <a:picLocks noChangeAspect="1" noChangeArrowheads="1"/>
          </p:cNvPicPr>
          <p:nvPr/>
        </p:nvPicPr>
        <p:blipFill>
          <a:blip r:embed="rId3"/>
          <a:srcRect/>
          <a:stretch>
            <a:fillRect/>
          </a:stretch>
        </p:blipFill>
        <p:spPr bwMode="auto">
          <a:xfrm>
            <a:off x="330242" y="729920"/>
            <a:ext cx="674879" cy="674879"/>
          </a:xfrm>
          <a:prstGeom prst="rect">
            <a:avLst/>
          </a:prstGeom>
          <a:noFill/>
        </p:spPr>
      </p:pic>
      <p:sp>
        <p:nvSpPr>
          <p:cNvPr id="4" name="Rectangle 3"/>
          <p:cNvSpPr/>
          <p:nvPr/>
        </p:nvSpPr>
        <p:spPr>
          <a:xfrm>
            <a:off x="747487" y="647473"/>
            <a:ext cx="6878806" cy="1815882"/>
          </a:xfrm>
          <a:prstGeom prst="rect">
            <a:avLst/>
          </a:prstGeom>
        </p:spPr>
        <p:txBody>
          <a:bodyPr wrap="none">
            <a:spAutoFit/>
          </a:bodyPr>
          <a:lstStyle/>
          <a:p>
            <a:r>
              <a:rPr lang="en-US" dirty="0"/>
              <a:t>“Wellness in every home , Happiness in every heart’’. </a:t>
            </a:r>
          </a:p>
          <a:p>
            <a:r>
              <a:rPr lang="en-US" dirty="0"/>
              <a:t>Formal , fun and highly informative .</a:t>
            </a:r>
          </a:p>
          <a:p>
            <a:r>
              <a:rPr lang="en-US" dirty="0"/>
              <a:t>Consumer friendly – uses real consumer reviews and feedbacks so as to product as </a:t>
            </a:r>
          </a:p>
          <a:p>
            <a:r>
              <a:rPr lang="en-US" dirty="0"/>
              <a:t>Well as make any improvements if need be.</a:t>
            </a:r>
          </a:p>
          <a:p>
            <a:r>
              <a:rPr lang="en-US" dirty="0"/>
              <a:t>Guides consumers to select the right product for their requirements.</a:t>
            </a:r>
          </a:p>
          <a:p>
            <a:r>
              <a:rPr lang="en-US" dirty="0"/>
              <a:t>Provides health and self care awareness.</a:t>
            </a:r>
          </a:p>
          <a:p>
            <a:endParaRPr lang="en-US" dirty="0"/>
          </a:p>
          <a:p>
            <a:endParaRPr lang="en-US" dirty="0"/>
          </a:p>
        </p:txBody>
      </p:sp>
      <p:pic>
        <p:nvPicPr>
          <p:cNvPr id="5" name="Picture 2" descr="C:\Users\LENOVO\Desktop\arrow.png"/>
          <p:cNvPicPr>
            <a:picLocks noChangeAspect="1" noChangeArrowheads="1"/>
          </p:cNvPicPr>
          <p:nvPr/>
        </p:nvPicPr>
        <p:blipFill>
          <a:blip r:embed="rId3"/>
          <a:srcRect/>
          <a:stretch>
            <a:fillRect/>
          </a:stretch>
        </p:blipFill>
        <p:spPr bwMode="auto">
          <a:xfrm>
            <a:off x="344383" y="425718"/>
            <a:ext cx="671335" cy="791205"/>
          </a:xfrm>
          <a:prstGeom prst="rect">
            <a:avLst/>
          </a:prstGeom>
          <a:noFill/>
        </p:spPr>
      </p:pic>
      <p:pic>
        <p:nvPicPr>
          <p:cNvPr id="6" name="Picture 2" descr="C:\Users\LENOVO\Desktop\arrow.png"/>
          <p:cNvPicPr>
            <a:picLocks noChangeAspect="1" noChangeArrowheads="1"/>
          </p:cNvPicPr>
          <p:nvPr/>
        </p:nvPicPr>
        <p:blipFill>
          <a:blip r:embed="rId3"/>
          <a:srcRect/>
          <a:stretch>
            <a:fillRect/>
          </a:stretch>
        </p:blipFill>
        <p:spPr bwMode="auto">
          <a:xfrm>
            <a:off x="339816" y="1503241"/>
            <a:ext cx="674879" cy="674879"/>
          </a:xfrm>
          <a:prstGeom prst="rect">
            <a:avLst/>
          </a:prstGeom>
          <a:noFill/>
        </p:spPr>
      </p:pic>
      <p:sp>
        <p:nvSpPr>
          <p:cNvPr id="8" name="Rectangle 7"/>
          <p:cNvSpPr/>
          <p:nvPr/>
        </p:nvSpPr>
        <p:spPr>
          <a:xfrm>
            <a:off x="311658" y="1975836"/>
            <a:ext cx="7262037" cy="307777"/>
          </a:xfrm>
          <a:prstGeom prst="rect">
            <a:avLst/>
          </a:prstGeom>
        </p:spPr>
        <p:txBody>
          <a:bodyPr wrap="square">
            <a:spAutoFit/>
          </a:bodyPr>
          <a:lstStyle/>
          <a:p>
            <a:r>
              <a:rPr lang="en-US" dirty="0">
                <a:solidFill>
                  <a:srgbClr val="00B0F0"/>
                </a:solidFill>
              </a:rPr>
              <a:t>https://instagram.com/himalaya_herbs?igshid=MzRlODBiNWFlZA==</a:t>
            </a:r>
          </a:p>
        </p:txBody>
      </p:sp>
      <p:pic>
        <p:nvPicPr>
          <p:cNvPr id="9" name="Picture 2" descr="C:\Users\LENOVO\Desktop\arrow.png"/>
          <p:cNvPicPr>
            <a:picLocks noChangeAspect="1" noChangeArrowheads="1"/>
          </p:cNvPicPr>
          <p:nvPr/>
        </p:nvPicPr>
        <p:blipFill>
          <a:blip r:embed="rId3"/>
          <a:srcRect/>
          <a:stretch>
            <a:fillRect/>
          </a:stretch>
        </p:blipFill>
        <p:spPr bwMode="auto">
          <a:xfrm>
            <a:off x="380011" y="806926"/>
            <a:ext cx="581890" cy="823968"/>
          </a:xfrm>
          <a:prstGeom prst="rect">
            <a:avLst/>
          </a:prstGeom>
          <a:noFill/>
        </p:spPr>
      </p:pic>
      <p:pic>
        <p:nvPicPr>
          <p:cNvPr id="3075" name="Picture 3"/>
          <p:cNvPicPr>
            <a:picLocks noChangeAspect="1" noChangeArrowheads="1"/>
          </p:cNvPicPr>
          <p:nvPr/>
        </p:nvPicPr>
        <p:blipFill>
          <a:blip r:embed="rId4"/>
          <a:srcRect/>
          <a:stretch>
            <a:fillRect/>
          </a:stretch>
        </p:blipFill>
        <p:spPr bwMode="auto">
          <a:xfrm>
            <a:off x="1088277" y="2953813"/>
            <a:ext cx="1958712" cy="1972314"/>
          </a:xfrm>
          <a:prstGeom prst="rect">
            <a:avLst/>
          </a:prstGeom>
          <a:noFill/>
          <a:ln w="9525">
            <a:noFill/>
            <a:miter lim="800000"/>
            <a:headEnd/>
            <a:tailEnd/>
          </a:ln>
          <a:effectLst/>
        </p:spPr>
      </p:pic>
      <p:pic>
        <p:nvPicPr>
          <p:cNvPr id="11" name="Picture 2" descr="C:\Users\LENOVO\Desktop\arrow.png"/>
          <p:cNvPicPr>
            <a:picLocks noChangeAspect="1" noChangeArrowheads="1"/>
          </p:cNvPicPr>
          <p:nvPr/>
        </p:nvPicPr>
        <p:blipFill>
          <a:blip r:embed="rId3"/>
          <a:srcRect/>
          <a:stretch>
            <a:fillRect/>
          </a:stretch>
        </p:blipFill>
        <p:spPr bwMode="auto">
          <a:xfrm>
            <a:off x="325962" y="1287506"/>
            <a:ext cx="674879" cy="674879"/>
          </a:xfrm>
          <a:prstGeom prst="rect">
            <a:avLst/>
          </a:prstGeom>
          <a:noFill/>
        </p:spPr>
      </p:pic>
      <p:pic>
        <p:nvPicPr>
          <p:cNvPr id="3076" name="Picture 4"/>
          <p:cNvPicPr>
            <a:picLocks noChangeAspect="1" noChangeArrowheads="1"/>
          </p:cNvPicPr>
          <p:nvPr/>
        </p:nvPicPr>
        <p:blipFill>
          <a:blip r:embed="rId5"/>
          <a:srcRect/>
          <a:stretch>
            <a:fillRect/>
          </a:stretch>
        </p:blipFill>
        <p:spPr bwMode="auto">
          <a:xfrm>
            <a:off x="3710949" y="3019647"/>
            <a:ext cx="1909944" cy="1909944"/>
          </a:xfrm>
          <a:prstGeom prst="rect">
            <a:avLst/>
          </a:prstGeom>
          <a:noFill/>
          <a:ln w="9525">
            <a:noFill/>
            <a:miter lim="800000"/>
            <a:headEnd/>
            <a:tailEnd/>
          </a:ln>
          <a:effectLst/>
        </p:spPr>
      </p:pic>
      <p:pic>
        <p:nvPicPr>
          <p:cNvPr id="3077" name="Picture 5"/>
          <p:cNvPicPr>
            <a:picLocks noChangeAspect="1" noChangeArrowheads="1"/>
          </p:cNvPicPr>
          <p:nvPr/>
        </p:nvPicPr>
        <p:blipFill>
          <a:blip r:embed="rId6"/>
          <a:srcRect/>
          <a:stretch>
            <a:fillRect/>
          </a:stretch>
        </p:blipFill>
        <p:spPr bwMode="auto">
          <a:xfrm>
            <a:off x="6427057" y="3038629"/>
            <a:ext cx="1916142" cy="1916142"/>
          </a:xfrm>
          <a:prstGeom prst="rect">
            <a:avLst/>
          </a:prstGeom>
          <a:noFill/>
          <a:ln w="9525">
            <a:noFill/>
            <a:miter lim="800000"/>
            <a:headEnd/>
            <a:tailEnd/>
          </a:ln>
          <a:effectLst/>
        </p:spPr>
      </p:pic>
      <p:sp>
        <p:nvSpPr>
          <p:cNvPr id="15" name="Rectangle 14"/>
          <p:cNvSpPr/>
          <p:nvPr/>
        </p:nvSpPr>
        <p:spPr>
          <a:xfrm>
            <a:off x="265814" y="2235713"/>
            <a:ext cx="6507123" cy="307777"/>
          </a:xfrm>
          <a:prstGeom prst="rect">
            <a:avLst/>
          </a:prstGeom>
        </p:spPr>
        <p:txBody>
          <a:bodyPr wrap="square">
            <a:spAutoFit/>
          </a:bodyPr>
          <a:lstStyle/>
          <a:p>
            <a:r>
              <a:rPr lang="en-US" dirty="0">
                <a:solidFill>
                  <a:srgbClr val="00B0F0"/>
                </a:solidFill>
              </a:rPr>
              <a:t> https://instagram.com/himalayaherbalindia?igshid=MzRlODBiNWFlZA</a:t>
            </a:r>
            <a:r>
              <a:rPr lang="en-US" dirty="0"/>
              <a:t>==</a:t>
            </a:r>
          </a:p>
        </p:txBody>
      </p:sp>
      <p:sp>
        <p:nvSpPr>
          <p:cNvPr id="16" name="Rectangle 15"/>
          <p:cNvSpPr/>
          <p:nvPr/>
        </p:nvSpPr>
        <p:spPr>
          <a:xfrm>
            <a:off x="297712" y="2501525"/>
            <a:ext cx="8846288" cy="316102"/>
          </a:xfrm>
          <a:prstGeom prst="rect">
            <a:avLst/>
          </a:prstGeom>
        </p:spPr>
        <p:txBody>
          <a:bodyPr wrap="square">
            <a:spAutoFit/>
          </a:bodyPr>
          <a:lstStyle/>
          <a:p>
            <a:r>
              <a:rPr lang="en-US" dirty="0">
                <a:solidFill>
                  <a:srgbClr val="00B0F0"/>
                </a:solidFill>
              </a:rPr>
              <a:t>https://instagram.com/himalayaherbalskenya?igshid=MzRlODBiNWFlZA==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4590" y="0"/>
            <a:ext cx="7169727" cy="861774"/>
          </a:xfrm>
          <a:prstGeom prst="rect">
            <a:avLst/>
          </a:prstGeom>
        </p:spPr>
        <p:txBody>
          <a:bodyPr wrap="square">
            <a:spAutoFit/>
          </a:bodyPr>
          <a:lstStyle/>
          <a:p>
            <a:r>
              <a:rPr lang="en-US" sz="5000" b="1" dirty="0"/>
              <a:t>.</a:t>
            </a:r>
            <a:r>
              <a:rPr lang="en-US" b="1" dirty="0"/>
              <a:t>Examine the brand’s tagline:</a:t>
            </a:r>
          </a:p>
        </p:txBody>
      </p:sp>
      <p:sp>
        <p:nvSpPr>
          <p:cNvPr id="4" name="Rectangle 3"/>
          <p:cNvSpPr/>
          <p:nvPr/>
        </p:nvSpPr>
        <p:spPr>
          <a:xfrm>
            <a:off x="612822" y="774003"/>
            <a:ext cx="8084127" cy="1600438"/>
          </a:xfrm>
          <a:prstGeom prst="rect">
            <a:avLst/>
          </a:prstGeom>
        </p:spPr>
        <p:txBody>
          <a:bodyPr wrap="square">
            <a:spAutoFit/>
          </a:bodyPr>
          <a:lstStyle/>
          <a:p>
            <a:r>
              <a:rPr lang="en-US" dirty="0"/>
              <a:t>One of the well-known taglines used by Himalaya Herbal Healthcare is:</a:t>
            </a:r>
          </a:p>
          <a:p>
            <a:endParaRPr lang="en-US" dirty="0"/>
          </a:p>
          <a:p>
            <a:r>
              <a:rPr lang="en-US" b="1" dirty="0"/>
              <a:t>"Promoting Health &amp; Wellness Since 1930</a:t>
            </a:r>
          </a:p>
          <a:p>
            <a:r>
              <a:rPr lang="en-US" dirty="0"/>
              <a:t>"This tagline reflects their long-standing commitment to offering herbal products that promote health and well-being. Himalaya Herbal Healthcare is a company known for its wide range of natural and herbal products, including skincare, personal care, and wellness products. Their products are formulated using traditional </a:t>
            </a:r>
            <a:r>
              <a:rPr lang="en-US" dirty="0" err="1"/>
              <a:t>Ayurvedic</a:t>
            </a:r>
            <a:r>
              <a:rPr lang="en-US" dirty="0"/>
              <a:t> principles combined with modern science.</a:t>
            </a:r>
          </a:p>
        </p:txBody>
      </p:sp>
      <p:sp>
        <p:nvSpPr>
          <p:cNvPr id="5" name="Rectangle 4"/>
          <p:cNvSpPr/>
          <p:nvPr/>
        </p:nvSpPr>
        <p:spPr>
          <a:xfrm>
            <a:off x="613064" y="2327562"/>
            <a:ext cx="7949046" cy="1600438"/>
          </a:xfrm>
          <a:prstGeom prst="rect">
            <a:avLst/>
          </a:prstGeom>
        </p:spPr>
        <p:txBody>
          <a:bodyPr wrap="square">
            <a:spAutoFit/>
          </a:bodyPr>
          <a:lstStyle/>
          <a:p>
            <a:r>
              <a:rPr lang="en-US" dirty="0"/>
              <a:t>The Himalaya Drug Company was founded by Mohammad </a:t>
            </a:r>
            <a:r>
              <a:rPr lang="en-US" dirty="0" err="1"/>
              <a:t>Manal</a:t>
            </a:r>
            <a:r>
              <a:rPr lang="en-US" dirty="0"/>
              <a:t>, a nature lover, in </a:t>
            </a:r>
            <a:r>
              <a:rPr lang="en-US" dirty="0" err="1"/>
              <a:t>Dehradun</a:t>
            </a:r>
            <a:r>
              <a:rPr lang="en-US" dirty="0"/>
              <a:t> in the 1930s. </a:t>
            </a:r>
            <a:r>
              <a:rPr lang="en-US" dirty="0" err="1"/>
              <a:t>Manal</a:t>
            </a:r>
            <a:r>
              <a:rPr lang="en-US" dirty="0"/>
              <a:t> had the goal of </a:t>
            </a:r>
            <a:r>
              <a:rPr lang="en-US" dirty="0" err="1"/>
              <a:t>commercialising</a:t>
            </a:r>
            <a:r>
              <a:rPr lang="en-US" dirty="0"/>
              <a:t>  </a:t>
            </a:r>
            <a:r>
              <a:rPr lang="en-US" dirty="0" err="1"/>
              <a:t>Ayurvedic</a:t>
            </a:r>
            <a:r>
              <a:rPr lang="en-US" dirty="0"/>
              <a:t> and herbal products to suit contemporary needs, by focusing on modern empirical research to demonstrate their </a:t>
            </a:r>
            <a:r>
              <a:rPr lang="en-US" dirty="0" err="1"/>
              <a:t>efficacy.The</a:t>
            </a:r>
            <a:r>
              <a:rPr lang="en-US" dirty="0"/>
              <a:t> company moved to Bombay (Mumbai) in the 1950s. In 1955, it launched 'Liv.52', a </a:t>
            </a:r>
            <a:r>
              <a:rPr lang="en-US" dirty="0" err="1"/>
              <a:t>hepato</a:t>
            </a:r>
            <a:r>
              <a:rPr lang="en-US" dirty="0"/>
              <a:t>-protective, that became the flagship product of the </a:t>
            </a:r>
            <a:r>
              <a:rPr lang="en-US" dirty="0" err="1"/>
              <a:t>company.In</a:t>
            </a:r>
            <a:r>
              <a:rPr lang="en-US" dirty="0"/>
              <a:t> 1975, </a:t>
            </a:r>
            <a:r>
              <a:rPr lang="en-US" dirty="0" err="1"/>
              <a:t>Meraj</a:t>
            </a:r>
            <a:r>
              <a:rPr lang="en-US" dirty="0"/>
              <a:t> </a:t>
            </a:r>
            <a:r>
              <a:rPr lang="en-US" dirty="0" err="1"/>
              <a:t>Manal</a:t>
            </a:r>
            <a:r>
              <a:rPr lang="en-US" dirty="0"/>
              <a:t>, Mohammad </a:t>
            </a:r>
            <a:r>
              <a:rPr lang="en-US" dirty="0" err="1"/>
              <a:t>Manal's</a:t>
            </a:r>
            <a:r>
              <a:rPr lang="en-US" dirty="0"/>
              <a:t> son, started a manufacturing unit in Bangalore, which helped the company grow its manufacturing capacity as well as to </a:t>
            </a:r>
            <a:r>
              <a:rPr lang="en-US" dirty="0" err="1"/>
              <a:t>globalise</a:t>
            </a:r>
            <a:r>
              <a:rPr lang="en-US" dirty="0"/>
              <a:t>.</a:t>
            </a:r>
          </a:p>
        </p:txBody>
      </p:sp>
      <p:sp>
        <p:nvSpPr>
          <p:cNvPr id="6" name="Rectangle 5"/>
          <p:cNvSpPr/>
          <p:nvPr/>
        </p:nvSpPr>
        <p:spPr>
          <a:xfrm rot="11307352">
            <a:off x="2286000" y="2417862"/>
            <a:ext cx="4572000" cy="307777"/>
          </a:xfrm>
          <a:prstGeom prst="rect">
            <a:avLst/>
          </a:prstGeom>
        </p:spPr>
        <p:txBody>
          <a:bodyPr wrap="square">
            <a:spAutoFit/>
          </a:bodyPr>
          <a:lstStyle/>
          <a:p>
            <a:r>
              <a:rPr lang="en-US" dirty="0"/>
              <a:t>:</a:t>
            </a:r>
          </a:p>
        </p:txBody>
      </p:sp>
      <p:sp>
        <p:nvSpPr>
          <p:cNvPr id="7" name="Rectangle 6"/>
          <p:cNvSpPr/>
          <p:nvPr/>
        </p:nvSpPr>
        <p:spPr>
          <a:xfrm>
            <a:off x="180016" y="3921806"/>
            <a:ext cx="8933998" cy="738664"/>
          </a:xfrm>
          <a:prstGeom prst="rect">
            <a:avLst/>
          </a:prstGeom>
        </p:spPr>
        <p:txBody>
          <a:bodyPr wrap="square">
            <a:spAutoFit/>
          </a:bodyPr>
          <a:lstStyle/>
          <a:p>
            <a:r>
              <a:rPr lang="en-US" dirty="0"/>
              <a:t>CONCLUSION: Himalaya Drug Company is the oldest </a:t>
            </a:r>
            <a:r>
              <a:rPr lang="en-US" dirty="0" err="1"/>
              <a:t>Ayurvedic</a:t>
            </a:r>
            <a:r>
              <a:rPr lang="en-US" dirty="0"/>
              <a:t> drug manufacturing company in the India. It deals in both </a:t>
            </a:r>
            <a:r>
              <a:rPr lang="en-US" dirty="0" err="1"/>
              <a:t>Pharma</a:t>
            </a:r>
            <a:r>
              <a:rPr lang="en-US" dirty="0"/>
              <a:t> and FMCG (cosmetics) both. In the available </a:t>
            </a:r>
            <a:r>
              <a:rPr lang="en-US" dirty="0" err="1"/>
              <a:t>Pharma</a:t>
            </a:r>
            <a:r>
              <a:rPr lang="en-US" dirty="0"/>
              <a:t> range Himalaya is the most reputed company. Himalaya mainly beliefs and engage in ethical promotion to doctors.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p:nvPr/>
        </p:nvSpPr>
        <p:spPr>
          <a:xfrm>
            <a:off x="766950" y="464363"/>
            <a:ext cx="7610100" cy="4770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GB" sz="1900" b="1" dirty="0">
                <a:solidFill>
                  <a:srgbClr val="434343"/>
                </a:solidFill>
              </a:rPr>
              <a:t>Part 2: SEO &amp; Keyword Research</a:t>
            </a:r>
            <a:endParaRPr sz="1900"/>
          </a:p>
        </p:txBody>
      </p:sp>
      <p:sp>
        <p:nvSpPr>
          <p:cNvPr id="92" name="Google Shape;92;p19"/>
          <p:cNvSpPr txBox="1"/>
          <p:nvPr/>
        </p:nvSpPr>
        <p:spPr>
          <a:xfrm>
            <a:off x="915150" y="1333788"/>
            <a:ext cx="7313700" cy="2986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GB" b="1" dirty="0"/>
              <a:t>SEO Audit:</a:t>
            </a:r>
            <a:r>
              <a:rPr lang="en-GB" dirty="0"/>
              <a:t> Do an SEO audit of the brands website</a:t>
            </a:r>
            <a:endParaRPr/>
          </a:p>
          <a:p>
            <a:pPr marL="457200" lvl="0" indent="-317500" algn="l" rtl="0">
              <a:spcBef>
                <a:spcPts val="0"/>
              </a:spcBef>
              <a:spcAft>
                <a:spcPts val="0"/>
              </a:spcAft>
              <a:buSzPts val="1400"/>
              <a:buChar char="●"/>
            </a:pPr>
            <a:r>
              <a:rPr lang="en-GB" b="1" dirty="0"/>
              <a:t>Keyword Research:</a:t>
            </a:r>
            <a:r>
              <a:rPr lang="en-GB" dirty="0"/>
              <a:t> Define Research Objectives, Brainstorm Seed Keywords, Utilize Keyword Research Tools (</a:t>
            </a:r>
            <a:r>
              <a:rPr lang="en-GB" dirty="0" err="1"/>
              <a:t>SEMrush</a:t>
            </a:r>
            <a:r>
              <a:rPr lang="en-GB" dirty="0"/>
              <a:t> or </a:t>
            </a:r>
            <a:r>
              <a:rPr lang="en-GB" dirty="0" err="1"/>
              <a:t>Moz</a:t>
            </a:r>
            <a:r>
              <a:rPr lang="en-GB" dirty="0"/>
              <a:t> Keyword Explorer),Analyze Competitor Keywords, Long-tail Keyword Exploration (specific, longer phrases) that align with the research objectives and have lower competition but higher conversion potential.</a:t>
            </a:r>
            <a:endParaRPr/>
          </a:p>
          <a:p>
            <a:pPr marL="457200" lvl="0" indent="-317500" algn="l" rtl="0">
              <a:spcBef>
                <a:spcPts val="0"/>
              </a:spcBef>
              <a:spcAft>
                <a:spcPts val="0"/>
              </a:spcAft>
              <a:buSzPts val="1400"/>
              <a:buChar char="●"/>
            </a:pPr>
            <a:r>
              <a:rPr lang="en-GB" b="1" dirty="0"/>
              <a:t>On page Optimization: </a:t>
            </a:r>
            <a:r>
              <a:rPr lang="en-GB" dirty="0"/>
              <a:t>Meta Tag optimization &amp; content optimization</a:t>
            </a:r>
            <a:endParaRPr/>
          </a:p>
          <a:p>
            <a:pPr marL="0" lvl="0" indent="0" algn="l" rtl="0">
              <a:spcBef>
                <a:spcPts val="0"/>
              </a:spcBef>
              <a:spcAft>
                <a:spcPts val="0"/>
              </a:spcAft>
              <a:buNone/>
            </a:pPr>
            <a:endParaRPr/>
          </a:p>
          <a:p>
            <a:pPr marL="0" lvl="0" indent="0" algn="l" rtl="0">
              <a:spcBef>
                <a:spcPts val="0"/>
              </a:spcBef>
              <a:spcAft>
                <a:spcPts val="0"/>
              </a:spcAft>
              <a:buNone/>
            </a:pPr>
            <a:r>
              <a:rPr lang="en-GB" dirty="0"/>
              <a:t>Reflect on the process of conducting keyword research and the SEO recommendations provided.</a:t>
            </a:r>
            <a:endParaRPr/>
          </a:p>
          <a:p>
            <a:pPr marL="457200" lvl="0" indent="0" algn="l" rtl="0">
              <a:spcBef>
                <a:spcPts val="0"/>
              </a:spcBef>
              <a:spcAft>
                <a:spcPts val="0"/>
              </a:spcAft>
              <a:buNone/>
            </a:pPr>
            <a:endParaRPr/>
          </a:p>
          <a:p>
            <a:pPr marL="0" lvl="0" indent="0" algn="l" rtl="0">
              <a:spcBef>
                <a:spcPts val="0"/>
              </a:spcBef>
              <a:spcAft>
                <a:spcPts val="0"/>
              </a:spcAft>
              <a:buNone/>
            </a:pPr>
            <a:r>
              <a:rPr lang="en-GB" dirty="0"/>
              <a:t>Document the challenges faced during the research and analysis phase, as well as the key insights gained from the keyword research process.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06427" y="333881"/>
            <a:ext cx="1071127" cy="307777"/>
          </a:xfrm>
          <a:prstGeom prst="rect">
            <a:avLst/>
          </a:prstGeom>
        </p:spPr>
        <p:txBody>
          <a:bodyPr wrap="none">
            <a:spAutoFit/>
          </a:bodyPr>
          <a:lstStyle/>
          <a:p>
            <a:r>
              <a:rPr lang="en-GB" b="1" dirty="0" smtClean="0"/>
              <a:t>SEO Audit</a:t>
            </a:r>
            <a:endParaRPr lang="en-US" dirty="0"/>
          </a:p>
        </p:txBody>
      </p:sp>
      <p:sp>
        <p:nvSpPr>
          <p:cNvPr id="4" name="Rectangle 3"/>
          <p:cNvSpPr/>
          <p:nvPr/>
        </p:nvSpPr>
        <p:spPr>
          <a:xfrm>
            <a:off x="276446" y="671330"/>
            <a:ext cx="7995684" cy="523220"/>
          </a:xfrm>
          <a:prstGeom prst="rect">
            <a:avLst/>
          </a:prstGeom>
        </p:spPr>
        <p:txBody>
          <a:bodyPr wrap="square">
            <a:spAutoFit/>
          </a:bodyPr>
          <a:lstStyle/>
          <a:p>
            <a:r>
              <a:rPr lang="en-US" dirty="0" smtClean="0"/>
              <a:t>1. *Keyword Analysis*: Check the website's keywords to ensure they align with the content and target audience.</a:t>
            </a:r>
            <a:endParaRPr lang="en-US" dirty="0"/>
          </a:p>
        </p:txBody>
      </p:sp>
      <p:sp>
        <p:nvSpPr>
          <p:cNvPr id="5" name="Rectangle 4"/>
          <p:cNvSpPr/>
          <p:nvPr/>
        </p:nvSpPr>
        <p:spPr>
          <a:xfrm>
            <a:off x="308342" y="1149795"/>
            <a:ext cx="7453423" cy="523220"/>
          </a:xfrm>
          <a:prstGeom prst="rect">
            <a:avLst/>
          </a:prstGeom>
        </p:spPr>
        <p:txBody>
          <a:bodyPr wrap="square">
            <a:spAutoFit/>
          </a:bodyPr>
          <a:lstStyle/>
          <a:p>
            <a:r>
              <a:rPr lang="en-US" dirty="0" smtClean="0"/>
              <a:t>2. *On-Page SEO*: Review title tags, meta descriptions, headings, and content to optimize relevancy and keyword usage.</a:t>
            </a:r>
            <a:endParaRPr lang="en-US" dirty="0"/>
          </a:p>
        </p:txBody>
      </p:sp>
      <p:sp>
        <p:nvSpPr>
          <p:cNvPr id="6" name="Rectangle 5"/>
          <p:cNvSpPr/>
          <p:nvPr/>
        </p:nvSpPr>
        <p:spPr>
          <a:xfrm>
            <a:off x="308598" y="1615855"/>
            <a:ext cx="8048846" cy="523220"/>
          </a:xfrm>
          <a:prstGeom prst="rect">
            <a:avLst/>
          </a:prstGeom>
        </p:spPr>
        <p:txBody>
          <a:bodyPr wrap="square">
            <a:spAutoFit/>
          </a:bodyPr>
          <a:lstStyle/>
          <a:p>
            <a:r>
              <a:rPr lang="en-US" dirty="0" smtClean="0"/>
              <a:t>3. *Technical SEO*: Check for crawl errors, broken links, XML sitemap, and robots.txt to ensure proper indexing.</a:t>
            </a:r>
            <a:endParaRPr lang="en-US" dirty="0"/>
          </a:p>
        </p:txBody>
      </p:sp>
      <p:sp>
        <p:nvSpPr>
          <p:cNvPr id="7" name="Rectangle 6"/>
          <p:cNvSpPr/>
          <p:nvPr/>
        </p:nvSpPr>
        <p:spPr>
          <a:xfrm>
            <a:off x="272144" y="2111829"/>
            <a:ext cx="8011886" cy="523220"/>
          </a:xfrm>
          <a:prstGeom prst="rect">
            <a:avLst/>
          </a:prstGeom>
        </p:spPr>
        <p:txBody>
          <a:bodyPr wrap="square">
            <a:spAutoFit/>
          </a:bodyPr>
          <a:lstStyle/>
          <a:p>
            <a:r>
              <a:rPr lang="en-US" dirty="0" smtClean="0"/>
              <a:t>4. *Site Speed*: Evaluate the website's loading </a:t>
            </a:r>
            <a:r>
              <a:rPr lang="en-US" dirty="0" err="1" smtClean="0"/>
              <a:t>spee</a:t>
            </a:r>
            <a:r>
              <a:rPr lang="en-US" dirty="0" smtClean="0"/>
              <a:t> and optimize where necessary for better user experience and search rankings.</a:t>
            </a:r>
            <a:endParaRPr lang="en-US" dirty="0"/>
          </a:p>
        </p:txBody>
      </p:sp>
      <p:sp>
        <p:nvSpPr>
          <p:cNvPr id="9" name="Rectangle 8"/>
          <p:cNvSpPr/>
          <p:nvPr/>
        </p:nvSpPr>
        <p:spPr>
          <a:xfrm>
            <a:off x="266067" y="2656619"/>
            <a:ext cx="7697973" cy="307777"/>
          </a:xfrm>
          <a:prstGeom prst="rect">
            <a:avLst/>
          </a:prstGeom>
        </p:spPr>
        <p:txBody>
          <a:bodyPr wrap="square">
            <a:spAutoFit/>
          </a:bodyPr>
          <a:lstStyle/>
          <a:p>
            <a:r>
              <a:rPr lang="en-US" dirty="0" smtClean="0"/>
              <a:t>5. *Mobile-Friendliness*: Ensure the site is responsive and displays well on different devices. </a:t>
            </a:r>
            <a:endParaRPr lang="en-US" dirty="0"/>
          </a:p>
        </p:txBody>
      </p:sp>
      <p:sp>
        <p:nvSpPr>
          <p:cNvPr id="10" name="Rectangle 9"/>
          <p:cNvSpPr/>
          <p:nvPr/>
        </p:nvSpPr>
        <p:spPr>
          <a:xfrm>
            <a:off x="276194" y="2946574"/>
            <a:ext cx="7995684" cy="523220"/>
          </a:xfrm>
          <a:prstGeom prst="rect">
            <a:avLst/>
          </a:prstGeom>
        </p:spPr>
        <p:txBody>
          <a:bodyPr wrap="square" anchor="b">
            <a:spAutoFit/>
          </a:bodyPr>
          <a:lstStyle/>
          <a:p>
            <a:r>
              <a:rPr lang="en-US" dirty="0" smtClean="0"/>
              <a:t>6. *</a:t>
            </a:r>
            <a:r>
              <a:rPr lang="en-US" dirty="0" err="1" smtClean="0"/>
              <a:t>Backlink</a:t>
            </a:r>
            <a:r>
              <a:rPr lang="en-US" dirty="0" smtClean="0"/>
              <a:t> Analysis*: Assess the website's </a:t>
            </a:r>
            <a:r>
              <a:rPr lang="en-US" dirty="0" err="1" smtClean="0"/>
              <a:t>backlink</a:t>
            </a:r>
            <a:r>
              <a:rPr lang="en-US" dirty="0" smtClean="0"/>
              <a:t> profile and ensure the links are from reputable sources. t</a:t>
            </a:r>
            <a:endParaRPr lang="en-US" dirty="0"/>
          </a:p>
        </p:txBody>
      </p:sp>
      <p:sp>
        <p:nvSpPr>
          <p:cNvPr id="12" name="Rectangle 11"/>
          <p:cNvSpPr/>
          <p:nvPr/>
        </p:nvSpPr>
        <p:spPr>
          <a:xfrm rot="10800000" flipV="1">
            <a:off x="285813" y="3446991"/>
            <a:ext cx="7878723" cy="523220"/>
          </a:xfrm>
          <a:prstGeom prst="rect">
            <a:avLst/>
          </a:prstGeom>
        </p:spPr>
        <p:txBody>
          <a:bodyPr wrap="square" anchor="b">
            <a:spAutoFit/>
          </a:bodyPr>
          <a:lstStyle/>
          <a:p>
            <a:r>
              <a:rPr lang="en-US" dirty="0" smtClean="0"/>
              <a:t>7. *Social Media Integration*: Check if the site is connected to relevant social </a:t>
            </a:r>
            <a:r>
              <a:rPr lang="en-US" dirty="0" err="1" smtClean="0"/>
              <a:t>mnavigation</a:t>
            </a:r>
            <a:r>
              <a:rPr lang="en-US" dirty="0" smtClean="0"/>
              <a:t>, design, and overall user experience to improve site </a:t>
            </a:r>
            <a:r>
              <a:rPr lang="en-US" dirty="0" err="1" smtClean="0"/>
              <a:t>usabiliyedia</a:t>
            </a:r>
            <a:r>
              <a:rPr lang="en-US" dirty="0" smtClean="0"/>
              <a:t> platforms.</a:t>
            </a:r>
            <a:endParaRPr lang="en-US" dirty="0"/>
          </a:p>
        </p:txBody>
      </p:sp>
      <p:sp>
        <p:nvSpPr>
          <p:cNvPr id="13" name="Rectangle 12"/>
          <p:cNvSpPr/>
          <p:nvPr/>
        </p:nvSpPr>
        <p:spPr>
          <a:xfrm>
            <a:off x="297713" y="3991349"/>
            <a:ext cx="8038214" cy="307777"/>
          </a:xfrm>
          <a:prstGeom prst="rect">
            <a:avLst/>
          </a:prstGeom>
        </p:spPr>
        <p:txBody>
          <a:bodyPr wrap="square">
            <a:spAutoFit/>
          </a:bodyPr>
          <a:lstStyle/>
          <a:p>
            <a:r>
              <a:rPr lang="en-US" dirty="0" smtClean="0"/>
              <a:t>8. *Content Quality*: Evaluate the overall content for uniqueness, relevance, and engagement.</a:t>
            </a:r>
            <a:endParaRPr lang="en-US" dirty="0"/>
          </a:p>
        </p:txBody>
      </p:sp>
      <p:sp>
        <p:nvSpPr>
          <p:cNvPr id="14" name="Rectangle 13"/>
          <p:cNvSpPr/>
          <p:nvPr/>
        </p:nvSpPr>
        <p:spPr>
          <a:xfrm flipV="1">
            <a:off x="1233376" y="3003475"/>
            <a:ext cx="5592726" cy="307777"/>
          </a:xfrm>
          <a:prstGeom prst="rect">
            <a:avLst/>
          </a:prstGeom>
        </p:spPr>
        <p:txBody>
          <a:bodyPr wrap="square">
            <a:spAutoFit/>
          </a:bodyPr>
          <a:lstStyle/>
          <a:p>
            <a:r>
              <a:rPr lang="en-US" dirty="0" smtClean="0"/>
              <a:t>.</a:t>
            </a:r>
            <a:endParaRPr lang="en-US" dirty="0"/>
          </a:p>
        </p:txBody>
      </p:sp>
      <p:sp>
        <p:nvSpPr>
          <p:cNvPr id="15" name="Rectangle 14"/>
          <p:cNvSpPr/>
          <p:nvPr/>
        </p:nvSpPr>
        <p:spPr>
          <a:xfrm>
            <a:off x="275181" y="4308465"/>
            <a:ext cx="8531362" cy="307777"/>
          </a:xfrm>
          <a:prstGeom prst="rect">
            <a:avLst/>
          </a:prstGeom>
        </p:spPr>
        <p:txBody>
          <a:bodyPr wrap="square">
            <a:spAutoFit/>
          </a:bodyPr>
          <a:lstStyle/>
          <a:p>
            <a:r>
              <a:rPr lang="en-US" dirty="0" smtClean="0"/>
              <a:t>9. *User Experience*: Review navigation, design, and overall user experience to </a:t>
            </a:r>
            <a:r>
              <a:rPr lang="en-US" dirty="0" err="1" smtClean="0"/>
              <a:t>imdprove</a:t>
            </a:r>
            <a:r>
              <a:rPr lang="en-US" dirty="0" smtClean="0"/>
              <a:t> site usability.</a:t>
            </a:r>
            <a:endParaRPr lang="en-US" dirty="0"/>
          </a:p>
        </p:txBody>
      </p:sp>
      <p:sp>
        <p:nvSpPr>
          <p:cNvPr id="16" name="Rectangle 15"/>
          <p:cNvSpPr/>
          <p:nvPr/>
        </p:nvSpPr>
        <p:spPr>
          <a:xfrm>
            <a:off x="239486" y="4639683"/>
            <a:ext cx="8401240" cy="307777"/>
          </a:xfrm>
          <a:prstGeom prst="rect">
            <a:avLst/>
          </a:prstGeom>
        </p:spPr>
        <p:txBody>
          <a:bodyPr wrap="square">
            <a:spAutoFit/>
          </a:bodyPr>
          <a:lstStyle/>
          <a:p>
            <a:r>
              <a:rPr lang="en-US" dirty="0" smtClean="0"/>
              <a:t>10. *Local SEO*: If applicable, verify that the site is optimized for local searches.</a:t>
            </a:r>
            <a:endParaRPr lang="en-US"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2140</TotalTime>
  <Words>3695</Words>
  <Application>Microsoft Office PowerPoint</Application>
  <PresentationFormat>On-screen Show (16:9)</PresentationFormat>
  <Paragraphs>304</Paragraphs>
  <Slides>30</Slides>
  <Notes>23</Notes>
  <HiddenSlides>0</HiddenSlides>
  <MMClips>1</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Simple Light</vt:lpstr>
      <vt:lpstr>Slide 1</vt:lpstr>
      <vt:lpstr>Slide 2</vt:lpstr>
      <vt:lpstr>Slide 3</vt:lpstr>
      <vt:lpstr>Slide 4</vt:lpstr>
      <vt:lpstr>3.  Embrace and Inclusivity: The word "Embrace" in the brand message implies an open and inclusive approach. It suggests that the brand welcomes consumers from all walks of life to experience the benefits of their herbal products. This inclusivity can resonate with a diverse audience and foster a sense of connection with the brand.</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LENOVO</dc:creator>
  <cp:lastModifiedBy>LENOVO</cp:lastModifiedBy>
  <cp:revision>34</cp:revision>
  <dcterms:modified xsi:type="dcterms:W3CDTF">2023-08-01T13:30:57Z</dcterms:modified>
</cp:coreProperties>
</file>